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73" r:id="rId4"/>
    <p:sldId id="277" r:id="rId5"/>
    <p:sldId id="259" r:id="rId6"/>
    <p:sldId id="260" r:id="rId7"/>
    <p:sldId id="272" r:id="rId8"/>
    <p:sldId id="274" r:id="rId9"/>
    <p:sldId id="282" r:id="rId10"/>
    <p:sldId id="275" r:id="rId11"/>
    <p:sldId id="284" r:id="rId12"/>
    <p:sldId id="279" r:id="rId13"/>
    <p:sldId id="283" r:id="rId14"/>
    <p:sldId id="280" r:id="rId15"/>
    <p:sldId id="281" r:id="rId16"/>
    <p:sldId id="270"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706"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600" dirty="0">
                <a:solidFill>
                  <a:schemeClr val="tx1"/>
                </a:solidFill>
              </a:rPr>
              <a:t>Percent of LGUs Passing</a:t>
            </a:r>
            <a:r>
              <a:rPr lang="en-US" sz="1600" baseline="0" dirty="0">
                <a:solidFill>
                  <a:schemeClr val="tx1"/>
                </a:solidFill>
              </a:rPr>
              <a:t> the Financial Administration Criteria</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Unqualified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REGION I</c:v>
                </c:pt>
                <c:pt idx="1">
                  <c:v>CAR</c:v>
                </c:pt>
                <c:pt idx="2">
                  <c:v>REGION II</c:v>
                </c:pt>
                <c:pt idx="3">
                  <c:v>REGION III</c:v>
                </c:pt>
              </c:strCache>
            </c:strRef>
          </c:cat>
          <c:val>
            <c:numRef>
              <c:f>Sheet1!$B$2:$B$5</c:f>
              <c:numCache>
                <c:formatCode>General</c:formatCode>
                <c:ptCount val="4"/>
                <c:pt idx="0">
                  <c:v>31.69</c:v>
                </c:pt>
                <c:pt idx="1">
                  <c:v>13.7</c:v>
                </c:pt>
                <c:pt idx="2">
                  <c:v>19.3</c:v>
                </c:pt>
                <c:pt idx="3">
                  <c:v>70.59</c:v>
                </c:pt>
              </c:numCache>
            </c:numRef>
          </c:val>
          <c:extLst>
            <c:ext xmlns:c16="http://schemas.microsoft.com/office/drawing/2014/chart" uri="{C3380CC4-5D6E-409C-BE32-E72D297353CC}">
              <c16:uniqueId val="{00000000-AD9E-402E-BCB7-6577AD61E6D6}"/>
            </c:ext>
          </c:extLst>
        </c:ser>
        <c:dLbls>
          <c:dLblPos val="outEnd"/>
          <c:showLegendKey val="0"/>
          <c:showVal val="1"/>
          <c:showCatName val="0"/>
          <c:showSerName val="0"/>
          <c:showPercent val="0"/>
          <c:showBubbleSize val="0"/>
        </c:dLbls>
        <c:gapWidth val="219"/>
        <c:axId val="1858809311"/>
        <c:axId val="1858809727"/>
      </c:barChart>
      <c:catAx>
        <c:axId val="1858809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58809727"/>
        <c:crosses val="autoZero"/>
        <c:auto val="1"/>
        <c:lblAlgn val="ctr"/>
        <c:lblOffset val="100"/>
        <c:noMultiLvlLbl val="0"/>
      </c:catAx>
      <c:valAx>
        <c:axId val="18588097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58809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Total</a:t>
            </a:r>
            <a:r>
              <a:rPr lang="en-US" baseline="0" dirty="0">
                <a:solidFill>
                  <a:schemeClr val="tx1"/>
                </a:solidFill>
              </a:rPr>
              <a:t> </a:t>
            </a:r>
            <a:r>
              <a:rPr lang="en-US" dirty="0">
                <a:solidFill>
                  <a:schemeClr val="tx1"/>
                </a:solidFill>
              </a:rPr>
              <a:t>Number o</a:t>
            </a:r>
            <a:r>
              <a:rPr lang="en-US" baseline="0" dirty="0">
                <a:solidFill>
                  <a:schemeClr val="tx1"/>
                </a:solidFill>
              </a:rPr>
              <a:t>f LGUs per COA Opinion (All regions)</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Unqualified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Unqualified</c:v>
                </c:pt>
                <c:pt idx="1">
                  <c:v>Qualified</c:v>
                </c:pt>
                <c:pt idx="2">
                  <c:v>Disclaimer</c:v>
                </c:pt>
                <c:pt idx="3">
                  <c:v>Adverse</c:v>
                </c:pt>
                <c:pt idx="4">
                  <c:v>Management Letter</c:v>
                </c:pt>
              </c:strCache>
            </c:strRef>
          </c:cat>
          <c:val>
            <c:numRef>
              <c:f>Sheet1!$B$2:$B$6</c:f>
              <c:numCache>
                <c:formatCode>General</c:formatCode>
                <c:ptCount val="5"/>
                <c:pt idx="0">
                  <c:v>26</c:v>
                </c:pt>
                <c:pt idx="1">
                  <c:v>302</c:v>
                </c:pt>
                <c:pt idx="2">
                  <c:v>5</c:v>
                </c:pt>
                <c:pt idx="3">
                  <c:v>5</c:v>
                </c:pt>
                <c:pt idx="4">
                  <c:v>8</c:v>
                </c:pt>
              </c:numCache>
            </c:numRef>
          </c:val>
          <c:extLst>
            <c:ext xmlns:c16="http://schemas.microsoft.com/office/drawing/2014/chart" uri="{C3380CC4-5D6E-409C-BE32-E72D297353CC}">
              <c16:uniqueId val="{00000000-AD9E-402E-BCB7-6577AD61E6D6}"/>
            </c:ext>
          </c:extLst>
        </c:ser>
        <c:dLbls>
          <c:dLblPos val="outEnd"/>
          <c:showLegendKey val="0"/>
          <c:showVal val="1"/>
          <c:showCatName val="0"/>
          <c:showSerName val="0"/>
          <c:showPercent val="0"/>
          <c:showBubbleSize val="0"/>
        </c:dLbls>
        <c:gapWidth val="219"/>
        <c:axId val="1858809311"/>
        <c:axId val="1858809727"/>
      </c:barChart>
      <c:catAx>
        <c:axId val="1858809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58809727"/>
        <c:crosses val="autoZero"/>
        <c:auto val="1"/>
        <c:lblAlgn val="ctr"/>
        <c:lblOffset val="100"/>
        <c:noMultiLvlLbl val="0"/>
      </c:catAx>
      <c:valAx>
        <c:axId val="18588097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58809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600" dirty="0">
                <a:solidFill>
                  <a:schemeClr val="tx1"/>
                </a:solidFill>
              </a:rPr>
              <a:t>Percent</a:t>
            </a:r>
            <a:r>
              <a:rPr lang="en-US" sz="1600" baseline="0" dirty="0">
                <a:solidFill>
                  <a:schemeClr val="tx1"/>
                </a:solidFill>
              </a:rPr>
              <a:t> of LGUs per FDP Compliance Status (All regions)</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Percent of LGUs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Compliant</c:v>
                </c:pt>
                <c:pt idx="1">
                  <c:v>Non-compliant</c:v>
                </c:pt>
              </c:strCache>
            </c:strRef>
          </c:cat>
          <c:val>
            <c:numRef>
              <c:f>Sheet1!$B$2:$B$3</c:f>
              <c:numCache>
                <c:formatCode>General</c:formatCode>
                <c:ptCount val="2"/>
                <c:pt idx="0">
                  <c:v>86.7</c:v>
                </c:pt>
                <c:pt idx="1">
                  <c:v>13.3</c:v>
                </c:pt>
              </c:numCache>
            </c:numRef>
          </c:val>
          <c:extLst>
            <c:ext xmlns:c16="http://schemas.microsoft.com/office/drawing/2014/chart" uri="{C3380CC4-5D6E-409C-BE32-E72D297353CC}">
              <c16:uniqueId val="{00000000-AD9E-402E-BCB7-6577AD61E6D6}"/>
            </c:ext>
          </c:extLst>
        </c:ser>
        <c:dLbls>
          <c:dLblPos val="outEnd"/>
          <c:showLegendKey val="0"/>
          <c:showVal val="1"/>
          <c:showCatName val="0"/>
          <c:showSerName val="0"/>
          <c:showPercent val="0"/>
          <c:showBubbleSize val="0"/>
        </c:dLbls>
        <c:gapWidth val="219"/>
        <c:overlap val="-27"/>
        <c:axId val="1858809311"/>
        <c:axId val="1858809727"/>
      </c:barChart>
      <c:catAx>
        <c:axId val="1858809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58809727"/>
        <c:crosses val="autoZero"/>
        <c:auto val="1"/>
        <c:lblAlgn val="ctr"/>
        <c:lblOffset val="100"/>
        <c:noMultiLvlLbl val="0"/>
      </c:catAx>
      <c:valAx>
        <c:axId val="18588097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58809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600" dirty="0">
                <a:solidFill>
                  <a:schemeClr val="tx1"/>
                </a:solidFill>
              </a:rPr>
              <a:t>Average Local</a:t>
            </a:r>
            <a:r>
              <a:rPr lang="en-US" sz="1600" baseline="0" dirty="0">
                <a:solidFill>
                  <a:schemeClr val="tx1"/>
                </a:solidFill>
              </a:rPr>
              <a:t> Development Fund Utilization Rate per Region</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Average LDF Utilization Rate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REGION I</c:v>
                </c:pt>
                <c:pt idx="1">
                  <c:v>CAR</c:v>
                </c:pt>
                <c:pt idx="2">
                  <c:v>REGION II</c:v>
                </c:pt>
                <c:pt idx="3">
                  <c:v>REGION III</c:v>
                </c:pt>
              </c:strCache>
            </c:strRef>
          </c:cat>
          <c:val>
            <c:numRef>
              <c:f>Sheet1!$B$2:$B$5</c:f>
              <c:numCache>
                <c:formatCode>0.00%</c:formatCode>
                <c:ptCount val="4"/>
                <c:pt idx="0">
                  <c:v>0.81710000000000005</c:v>
                </c:pt>
                <c:pt idx="1">
                  <c:v>0.61880000000000002</c:v>
                </c:pt>
                <c:pt idx="2">
                  <c:v>0.93459999999999999</c:v>
                </c:pt>
                <c:pt idx="3">
                  <c:v>0.78029999999999999</c:v>
                </c:pt>
              </c:numCache>
            </c:numRef>
          </c:val>
          <c:extLst>
            <c:ext xmlns:c16="http://schemas.microsoft.com/office/drawing/2014/chart" uri="{C3380CC4-5D6E-409C-BE32-E72D297353CC}">
              <c16:uniqueId val="{00000000-AD9E-402E-BCB7-6577AD61E6D6}"/>
            </c:ext>
          </c:extLst>
        </c:ser>
        <c:dLbls>
          <c:dLblPos val="outEnd"/>
          <c:showLegendKey val="0"/>
          <c:showVal val="1"/>
          <c:showCatName val="0"/>
          <c:showSerName val="0"/>
          <c:showPercent val="0"/>
          <c:showBubbleSize val="0"/>
        </c:dLbls>
        <c:gapWidth val="219"/>
        <c:overlap val="-27"/>
        <c:axId val="1858809311"/>
        <c:axId val="1858809727"/>
      </c:barChart>
      <c:catAx>
        <c:axId val="1858809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58809727"/>
        <c:crosses val="autoZero"/>
        <c:auto val="1"/>
        <c:lblAlgn val="ctr"/>
        <c:lblOffset val="100"/>
        <c:noMultiLvlLbl val="0"/>
      </c:catAx>
      <c:valAx>
        <c:axId val="185880972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58809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4"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24d3f5f16b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24d3f5f16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these basic functions should also be seen in light of the LGU’s functions and relations with respect to each other.</a:t>
            </a:r>
            <a:endParaRPr lang="en-PH"/>
          </a:p>
          <a:p>
            <a:pPr marL="0" lvl="0" indent="0" algn="l" rtl="0">
              <a:spcBef>
                <a:spcPts val="0"/>
              </a:spcBef>
              <a:spcAft>
                <a:spcPts val="0"/>
              </a:spcAft>
              <a:buNone/>
            </a:pPr>
            <a:endParaRPr lang="en-PH"/>
          </a:p>
          <a:p>
            <a:pPr marL="0" lvl="0" indent="0" algn="l" rtl="0">
              <a:spcBef>
                <a:spcPts val="0"/>
              </a:spcBef>
              <a:spcAft>
                <a:spcPts val="0"/>
              </a:spcAft>
              <a:buNone/>
            </a:pPr>
            <a:r>
              <a:rPr lang="en-PH"/>
              <a:t>P</a:t>
            </a:r>
            <a:r>
              <a:rPr lang="en"/>
              <a:t>rovincial governments, for example, are mandated to empower and supervise component cities and municipalities. </a:t>
            </a:r>
            <a:r>
              <a:rPr lang="en-PH"/>
              <a:t>The province, composed of cluster of municipalities, or municipalities and component cities, and as a political and corporate unit of government, serves as dynamic mechanism for developmental processes and effective governance of local government units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Cities</a:t>
            </a:r>
            <a:r>
              <a:rPr lang="en"/>
              <a:t> and municipalities, on the other hand, fulfill the primary responsibilities of enforcing laws and ordinances, implementing local programs, and providing basic service delivery.</a:t>
            </a:r>
            <a:r>
              <a:rPr lang="en-PH"/>
              <a:t> The city and municipality, consisting of a group of barangays, serves primarily as a general purpose government for the coordination and delivery of basic, regular and direct services and effective governance of the inhabitants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Finally</a:t>
            </a:r>
            <a:r>
              <a:rPr lang="en"/>
              <a:t>, they do this with the help of the barangay, which act as first responders to the needs of the community.</a:t>
            </a:r>
            <a:r>
              <a:rPr lang="en-PH"/>
              <a:t> As the basic political unit, the barangay serves as the primary planning and implementing unit of government policies, plans, programs, projects, and activities in the community, and as a forum wherein the collective views of the people may be expressed, crystallized and considered, and where disputes may be amicably settled.</a:t>
            </a:r>
          </a:p>
          <a:p>
            <a:pPr marL="0" lvl="0" indent="0" algn="l" rtl="0">
              <a:spcBef>
                <a:spcPts val="0"/>
              </a:spcBef>
              <a:spcAft>
                <a:spcPts val="0"/>
              </a:spcAft>
              <a:buNone/>
            </a:pPr>
            <a:endParaRPr/>
          </a:p>
        </p:txBody>
      </p:sp>
    </p:spTree>
    <p:extLst>
      <p:ext uri="{BB962C8B-B14F-4D97-AF65-F5344CB8AC3E}">
        <p14:creationId xmlns:p14="http://schemas.microsoft.com/office/powerpoint/2010/main" val="1605539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24d3f5f16b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24d3f5f16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these basic functions should also be seen in light of the LGU’s functions and relations with respect to each other.</a:t>
            </a:r>
            <a:endParaRPr lang="en-PH"/>
          </a:p>
          <a:p>
            <a:pPr marL="0" lvl="0" indent="0" algn="l" rtl="0">
              <a:spcBef>
                <a:spcPts val="0"/>
              </a:spcBef>
              <a:spcAft>
                <a:spcPts val="0"/>
              </a:spcAft>
              <a:buNone/>
            </a:pPr>
            <a:endParaRPr lang="en-PH"/>
          </a:p>
          <a:p>
            <a:pPr marL="0" lvl="0" indent="0" algn="l" rtl="0">
              <a:spcBef>
                <a:spcPts val="0"/>
              </a:spcBef>
              <a:spcAft>
                <a:spcPts val="0"/>
              </a:spcAft>
              <a:buNone/>
            </a:pPr>
            <a:r>
              <a:rPr lang="en-PH"/>
              <a:t>P</a:t>
            </a:r>
            <a:r>
              <a:rPr lang="en"/>
              <a:t>rovincial governments, for example, are mandated to empower and supervise component cities and municipalities. </a:t>
            </a:r>
            <a:r>
              <a:rPr lang="en-PH"/>
              <a:t>The province, composed of cluster of municipalities, or municipalities and component cities, and as a political and corporate unit of government, serves as dynamic mechanism for developmental processes and effective governance of local government units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Cities</a:t>
            </a:r>
            <a:r>
              <a:rPr lang="en"/>
              <a:t> and municipalities, on the other hand, fulfill the primary responsibilities of enforcing laws and ordinances, implementing local programs, and providing basic service delivery.</a:t>
            </a:r>
            <a:r>
              <a:rPr lang="en-PH"/>
              <a:t> The city and municipality, consisting of a group of barangays, serves primarily as a general purpose government for the coordination and delivery of basic, regular and direct services and effective governance of the inhabitants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Finally</a:t>
            </a:r>
            <a:r>
              <a:rPr lang="en"/>
              <a:t>, they do this with the help of the barangay, which act as first responders to the needs of the community.</a:t>
            </a:r>
            <a:r>
              <a:rPr lang="en-PH"/>
              <a:t> As the basic political unit, the barangay serves as the primary planning and implementing unit of government policies, plans, programs, projects, and activities in the community, and as a forum wherein the collective views of the people may be expressed, crystallized and considered, and where disputes may be amicably settled.</a:t>
            </a:r>
          </a:p>
          <a:p>
            <a:pPr marL="0" lvl="0" indent="0" algn="l" rtl="0">
              <a:spcBef>
                <a:spcPts val="0"/>
              </a:spcBef>
              <a:spcAft>
                <a:spcPts val="0"/>
              </a:spcAft>
              <a:buNone/>
            </a:pPr>
            <a:endParaRPr/>
          </a:p>
        </p:txBody>
      </p:sp>
    </p:spTree>
    <p:extLst>
      <p:ext uri="{BB962C8B-B14F-4D97-AF65-F5344CB8AC3E}">
        <p14:creationId xmlns:p14="http://schemas.microsoft.com/office/powerpoint/2010/main" val="2651100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24d3f5f16b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24d3f5f16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these basic functions should also be seen in light of the LGU’s functions and relations with respect to each other.</a:t>
            </a:r>
            <a:endParaRPr lang="en-PH"/>
          </a:p>
          <a:p>
            <a:pPr marL="0" lvl="0" indent="0" algn="l" rtl="0">
              <a:spcBef>
                <a:spcPts val="0"/>
              </a:spcBef>
              <a:spcAft>
                <a:spcPts val="0"/>
              </a:spcAft>
              <a:buNone/>
            </a:pPr>
            <a:endParaRPr lang="en-PH"/>
          </a:p>
          <a:p>
            <a:pPr marL="0" lvl="0" indent="0" algn="l" rtl="0">
              <a:spcBef>
                <a:spcPts val="0"/>
              </a:spcBef>
              <a:spcAft>
                <a:spcPts val="0"/>
              </a:spcAft>
              <a:buNone/>
            </a:pPr>
            <a:r>
              <a:rPr lang="en-PH"/>
              <a:t>P</a:t>
            </a:r>
            <a:r>
              <a:rPr lang="en"/>
              <a:t>rovincial governments, for example, are mandated to empower and supervise component cities and municipalities. </a:t>
            </a:r>
            <a:r>
              <a:rPr lang="en-PH"/>
              <a:t>The province, composed of cluster of municipalities, or municipalities and component cities, and as a political and corporate unit of government, serves as dynamic mechanism for developmental processes and effective governance of local government units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Cities</a:t>
            </a:r>
            <a:r>
              <a:rPr lang="en"/>
              <a:t> and municipalities, on the other hand, fulfill the primary responsibilities of enforcing laws and ordinances, implementing local programs, and providing basic service delivery.</a:t>
            </a:r>
            <a:r>
              <a:rPr lang="en-PH"/>
              <a:t> The city and municipality, consisting of a group of barangays, serves primarily as a general purpose government for the coordination and delivery of basic, regular and direct services and effective governance of the inhabitants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Finally</a:t>
            </a:r>
            <a:r>
              <a:rPr lang="en"/>
              <a:t>, they do this with the help of the barangay, which act as first responders to the needs of the community.</a:t>
            </a:r>
            <a:r>
              <a:rPr lang="en-PH"/>
              <a:t> As the basic political unit, the barangay serves as the primary planning and implementing unit of government policies, plans, programs, projects, and activities in the community, and as a forum wherein the collective views of the people may be expressed, crystallized and considered, and where disputes may be amicably settled.</a:t>
            </a:r>
          </a:p>
          <a:p>
            <a:pPr marL="0" lvl="0" indent="0" algn="l" rtl="0">
              <a:spcBef>
                <a:spcPts val="0"/>
              </a:spcBef>
              <a:spcAft>
                <a:spcPts val="0"/>
              </a:spcAft>
              <a:buNone/>
            </a:pPr>
            <a:endParaRPr/>
          </a:p>
        </p:txBody>
      </p:sp>
    </p:spTree>
    <p:extLst>
      <p:ext uri="{BB962C8B-B14F-4D97-AF65-F5344CB8AC3E}">
        <p14:creationId xmlns:p14="http://schemas.microsoft.com/office/powerpoint/2010/main" val="3943120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24d3f5f16b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24d3f5f16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these basic functions should also be seen in light of the LGU’s functions and relations with respect to each other.</a:t>
            </a:r>
            <a:endParaRPr lang="en-PH"/>
          </a:p>
          <a:p>
            <a:pPr marL="0" lvl="0" indent="0" algn="l" rtl="0">
              <a:spcBef>
                <a:spcPts val="0"/>
              </a:spcBef>
              <a:spcAft>
                <a:spcPts val="0"/>
              </a:spcAft>
              <a:buNone/>
            </a:pPr>
            <a:endParaRPr lang="en-PH"/>
          </a:p>
          <a:p>
            <a:pPr marL="0" lvl="0" indent="0" algn="l" rtl="0">
              <a:spcBef>
                <a:spcPts val="0"/>
              </a:spcBef>
              <a:spcAft>
                <a:spcPts val="0"/>
              </a:spcAft>
              <a:buNone/>
            </a:pPr>
            <a:r>
              <a:rPr lang="en-PH"/>
              <a:t>P</a:t>
            </a:r>
            <a:r>
              <a:rPr lang="en"/>
              <a:t>rovincial governments, for example, are mandated to empower and supervise component cities and municipalities. </a:t>
            </a:r>
            <a:r>
              <a:rPr lang="en-PH"/>
              <a:t>The province, composed of cluster of municipalities, or municipalities and component cities, and as a political and corporate unit of government, serves as dynamic mechanism for developmental processes and effective governance of local government units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Cities</a:t>
            </a:r>
            <a:r>
              <a:rPr lang="en"/>
              <a:t> and municipalities, on the other hand, fulfill the primary responsibilities of enforcing laws and ordinances, implementing local programs, and providing basic service delivery.</a:t>
            </a:r>
            <a:r>
              <a:rPr lang="en-PH"/>
              <a:t> The city and municipality, consisting of a group of barangays, serves primarily as a general purpose government for the coordination and delivery of basic, regular and direct services and effective governance of the inhabitants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Finally</a:t>
            </a:r>
            <a:r>
              <a:rPr lang="en"/>
              <a:t>, they do this with the help of the barangay, which act as first responders to the needs of the community.</a:t>
            </a:r>
            <a:r>
              <a:rPr lang="en-PH"/>
              <a:t> As the basic political unit, the barangay serves as the primary planning and implementing unit of government policies, plans, programs, projects, and activities in the community, and as a forum wherein the collective views of the people may be expressed, crystallized and considered, and where disputes may be amicably settled.</a:t>
            </a:r>
          </a:p>
          <a:p>
            <a:pPr marL="0" lvl="0" indent="0" algn="l" rtl="0">
              <a:spcBef>
                <a:spcPts val="0"/>
              </a:spcBef>
              <a:spcAft>
                <a:spcPts val="0"/>
              </a:spcAft>
              <a:buNone/>
            </a:pPr>
            <a:endParaRPr/>
          </a:p>
        </p:txBody>
      </p:sp>
    </p:spTree>
    <p:extLst>
      <p:ext uri="{BB962C8B-B14F-4D97-AF65-F5344CB8AC3E}">
        <p14:creationId xmlns:p14="http://schemas.microsoft.com/office/powerpoint/2010/main" val="4002083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24d3f5f16b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24d3f5f16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these basic functions should also be seen in light of the LGU’s functions and relations with respect to each other.</a:t>
            </a:r>
            <a:endParaRPr lang="en-PH"/>
          </a:p>
          <a:p>
            <a:pPr marL="0" lvl="0" indent="0" algn="l" rtl="0">
              <a:spcBef>
                <a:spcPts val="0"/>
              </a:spcBef>
              <a:spcAft>
                <a:spcPts val="0"/>
              </a:spcAft>
              <a:buNone/>
            </a:pPr>
            <a:endParaRPr lang="en-PH"/>
          </a:p>
          <a:p>
            <a:pPr marL="0" lvl="0" indent="0" algn="l" rtl="0">
              <a:spcBef>
                <a:spcPts val="0"/>
              </a:spcBef>
              <a:spcAft>
                <a:spcPts val="0"/>
              </a:spcAft>
              <a:buNone/>
            </a:pPr>
            <a:r>
              <a:rPr lang="en-PH"/>
              <a:t>P</a:t>
            </a:r>
            <a:r>
              <a:rPr lang="en"/>
              <a:t>rovincial governments, for example, are mandated to empower and supervise component cities and municipalities. </a:t>
            </a:r>
            <a:r>
              <a:rPr lang="en-PH"/>
              <a:t>The province, composed of cluster of municipalities, or municipalities and component cities, and as a political and corporate unit of government, serves as dynamic mechanism for developmental processes and effective governance of local government units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Cities</a:t>
            </a:r>
            <a:r>
              <a:rPr lang="en"/>
              <a:t> and municipalities, on the other hand, fulfill the primary responsibilities of enforcing laws and ordinances, implementing local programs, and providing basic service delivery.</a:t>
            </a:r>
            <a:r>
              <a:rPr lang="en-PH"/>
              <a:t> The city and municipality, consisting of a group of barangays, serves primarily as a general purpose government for the coordination and delivery of basic, regular and direct services and effective governance of the inhabitants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Finally</a:t>
            </a:r>
            <a:r>
              <a:rPr lang="en"/>
              <a:t>, they do this with the help of the barangay, which act as first responders to the needs of the community.</a:t>
            </a:r>
            <a:r>
              <a:rPr lang="en-PH"/>
              <a:t> As the basic political unit, the barangay serves as the primary planning and implementing unit of government policies, plans, programs, projects, and activities in the community, and as a forum wherein the collective views of the people may be expressed, crystallized and considered, and where disputes may be amicably settled.</a:t>
            </a:r>
          </a:p>
          <a:p>
            <a:pPr marL="0" lvl="0" indent="0" algn="l" rtl="0">
              <a:spcBef>
                <a:spcPts val="0"/>
              </a:spcBef>
              <a:spcAft>
                <a:spcPts val="0"/>
              </a:spcAft>
              <a:buNone/>
            </a:pPr>
            <a:endParaRPr/>
          </a:p>
        </p:txBody>
      </p:sp>
    </p:spTree>
    <p:extLst>
      <p:ext uri="{BB962C8B-B14F-4D97-AF65-F5344CB8AC3E}">
        <p14:creationId xmlns:p14="http://schemas.microsoft.com/office/powerpoint/2010/main" val="668872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24d3f5f16b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24d3f5f16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these basic functions should also be seen in light of the LGU’s functions and relations with respect to each other.</a:t>
            </a:r>
            <a:endParaRPr lang="en-PH"/>
          </a:p>
          <a:p>
            <a:pPr marL="0" lvl="0" indent="0" algn="l" rtl="0">
              <a:spcBef>
                <a:spcPts val="0"/>
              </a:spcBef>
              <a:spcAft>
                <a:spcPts val="0"/>
              </a:spcAft>
              <a:buNone/>
            </a:pPr>
            <a:endParaRPr lang="en-PH"/>
          </a:p>
          <a:p>
            <a:pPr marL="0" lvl="0" indent="0" algn="l" rtl="0">
              <a:spcBef>
                <a:spcPts val="0"/>
              </a:spcBef>
              <a:spcAft>
                <a:spcPts val="0"/>
              </a:spcAft>
              <a:buNone/>
            </a:pPr>
            <a:r>
              <a:rPr lang="en-PH"/>
              <a:t>P</a:t>
            </a:r>
            <a:r>
              <a:rPr lang="en"/>
              <a:t>rovincial governments, for example, are mandated to empower and supervise component cities and municipalities. </a:t>
            </a:r>
            <a:r>
              <a:rPr lang="en-PH"/>
              <a:t>The province, composed of cluster of municipalities, or municipalities and component cities, and as a political and corporate unit of government, serves as dynamic mechanism for developmental processes and effective governance of local government units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Cities</a:t>
            </a:r>
            <a:r>
              <a:rPr lang="en"/>
              <a:t> and municipalities, on the other hand, fulfill the primary responsibilities of enforcing laws and ordinances, implementing local programs, and providing basic service delivery.</a:t>
            </a:r>
            <a:r>
              <a:rPr lang="en-PH"/>
              <a:t> The city and municipality, consisting of a group of barangays, serves primarily as a general purpose government for the coordination and delivery of basic, regular and direct services and effective governance of the inhabitants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Finally</a:t>
            </a:r>
            <a:r>
              <a:rPr lang="en"/>
              <a:t>, they do this with the help of the barangay, which act as first responders to the needs of the community.</a:t>
            </a:r>
            <a:r>
              <a:rPr lang="en-PH"/>
              <a:t> As the basic political unit, the barangay serves as the primary planning and implementing unit of government policies, plans, programs, projects, and activities in the community, and as a forum wherein the collective views of the people may be expressed, crystallized and considered, and where disputes may be amicably settled.</a:t>
            </a:r>
          </a:p>
          <a:p>
            <a:pPr marL="0" lvl="0" indent="0" algn="l" rtl="0">
              <a:spcBef>
                <a:spcPts val="0"/>
              </a:spcBef>
              <a:spcAft>
                <a:spcPts val="0"/>
              </a:spcAft>
              <a:buNone/>
            </a:pPr>
            <a:endParaRPr/>
          </a:p>
        </p:txBody>
      </p:sp>
    </p:spTree>
    <p:extLst>
      <p:ext uri="{BB962C8B-B14F-4D97-AF65-F5344CB8AC3E}">
        <p14:creationId xmlns:p14="http://schemas.microsoft.com/office/powerpoint/2010/main" val="3576889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24d3f5f16b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24d3f5f16b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24c3c84532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24c3c84532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government is made functional by interconnectedness. Our institutions thrive when they work together, complementing and supplementing each other. Traditionally, we see the role of the national government as one which provides command and supervision over our LGUs. But we can reimagine this function – certainly by drawing from the lessons of the COVID-19 pandemic.</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400">
                <a:solidFill>
                  <a:schemeClr val="dk1"/>
                </a:solidFill>
              </a:rPr>
              <a:t>1.From assisting the national government, LGUs stepped up and took the lead in service delivery and ensuring the welfare of their constituents. Because of the urgent nature of the pandemic and the swift response it demands, our LGUs provided coordinated action at the local level starting on day 1.</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2.The pandemic also caused us to take into greater consideration the inputs of our local government units, especially as regards COVID-19 community quarantine protocols. We successfully maintained the balance of having a unified approach AND giving our local leaders enough flexibility to make decisions based on data and context-based needs and realities.</a:t>
            </a:r>
            <a:endParaRPr sz="1400">
              <a:solidFill>
                <a:schemeClr val="dk1"/>
              </a:solidFill>
            </a:endParaRPr>
          </a:p>
          <a:p>
            <a:pPr marL="0" lvl="0" indent="0" algn="l" rtl="0">
              <a:lnSpc>
                <a:spcPct val="115000"/>
              </a:lnSpc>
              <a:spcBef>
                <a:spcPts val="0"/>
              </a:spcBef>
              <a:spcAft>
                <a:spcPts val="0"/>
              </a:spcAft>
              <a:buNone/>
            </a:pPr>
            <a:r>
              <a:rPr lang="en" sz="1400">
                <a:solidFill>
                  <a:schemeClr val="dk1"/>
                </a:solidFill>
              </a:rPr>
              <a:t>3.Finally, the pandemic brought to the fore the need for additional resources of many LGUs, and this also led to other LGUs picking up the mantle and providing them assistance. We have seen inter-LGU cooperation like never before. Some LGUs help in their neighbor’s vaccination drives, others coordinate regarding their respective contact tracing initiatives.</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These are important, positive developments on the role of local government units, which we should capitalize on and continue to improve, so as to ensure a responsive and efficient LG sector.</a:t>
            </a: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24c3c84532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24c3c84532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government is made functional by interconnectedness. Our institutions thrive when they work together, complementing and supplementing each other. Traditionally, we see the role of the national government as one which provides command and supervision over our LGUs. But we can reimagine this function – certainly by drawing from the lessons of the COVID-19 pandemic.</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400">
                <a:solidFill>
                  <a:schemeClr val="dk1"/>
                </a:solidFill>
              </a:rPr>
              <a:t>1.From assisting the national government, LGUs stepped up and took the lead in service delivery and ensuring the welfare of their constituents. Because of the urgent nature of the pandemic and the swift response it demands, our LGUs provided coordinated action at the local level starting on day 1.</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2.The pandemic also caused us to take into greater consideration the inputs of our local government units, especially as regards COVID-19 community quarantine protocols. We successfully maintained the balance of having a unified approach AND giving our local leaders enough flexibility to make decisions based on data and context-based needs and realities.</a:t>
            </a:r>
            <a:endParaRPr sz="1400">
              <a:solidFill>
                <a:schemeClr val="dk1"/>
              </a:solidFill>
            </a:endParaRPr>
          </a:p>
          <a:p>
            <a:pPr marL="0" lvl="0" indent="0" algn="l" rtl="0">
              <a:lnSpc>
                <a:spcPct val="115000"/>
              </a:lnSpc>
              <a:spcBef>
                <a:spcPts val="0"/>
              </a:spcBef>
              <a:spcAft>
                <a:spcPts val="0"/>
              </a:spcAft>
              <a:buNone/>
            </a:pPr>
            <a:r>
              <a:rPr lang="en" sz="1400">
                <a:solidFill>
                  <a:schemeClr val="dk1"/>
                </a:solidFill>
              </a:rPr>
              <a:t>3.Finally, the pandemic brought to the fore the need for additional resources of many LGUs, and this also led to other LGUs picking up the mantle and providing them assistance. We have seen inter-LGU cooperation like never before. Some LGUs help in their neighbor’s vaccination drives, others coordinate regarding their respective contact tracing initiatives.</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These are important, positive developments on the role of local government units, which we should capitalize on and continue to improve, so as to ensure a responsive and efficient LG sector.</a:t>
            </a:r>
            <a:endParaRPr sz="1400">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330261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24c3c84532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24c3c84532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government is made functional by interconnectedness. Our institutions thrive when they work together, complementing and supplementing each other. Traditionally, we see the role of the national government as one which provides command and supervision over our LGUs. But we can reimagine this function – certainly by drawing from the lessons of the COVID-19 pandemic.</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400">
                <a:solidFill>
                  <a:schemeClr val="dk1"/>
                </a:solidFill>
              </a:rPr>
              <a:t>1.From assisting the national government, LGUs stepped up and took the lead in service delivery and ensuring the welfare of their constituents. Because of the urgent nature of the pandemic and the swift response it demands, our LGUs provided coordinated action at the local level starting on day 1.</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2.The pandemic also caused us to take into greater consideration the inputs of our local government units, especially as regards COVID-19 community quarantine protocols. We successfully maintained the balance of having a unified approach AND giving our local leaders enough flexibility to make decisions based on data and context-based needs and realities.</a:t>
            </a:r>
            <a:endParaRPr sz="1400">
              <a:solidFill>
                <a:schemeClr val="dk1"/>
              </a:solidFill>
            </a:endParaRPr>
          </a:p>
          <a:p>
            <a:pPr marL="0" lvl="0" indent="0" algn="l" rtl="0">
              <a:lnSpc>
                <a:spcPct val="115000"/>
              </a:lnSpc>
              <a:spcBef>
                <a:spcPts val="0"/>
              </a:spcBef>
              <a:spcAft>
                <a:spcPts val="0"/>
              </a:spcAft>
              <a:buNone/>
            </a:pPr>
            <a:r>
              <a:rPr lang="en" sz="1400">
                <a:solidFill>
                  <a:schemeClr val="dk1"/>
                </a:solidFill>
              </a:rPr>
              <a:t>3.Finally, the pandemic brought to the fore the need for additional resources of many LGUs, and this also led to other LGUs picking up the mantle and providing them assistance. We have seen inter-LGU cooperation like never before. Some LGUs help in their neighbor’s vaccination drives, others coordinate regarding their respective contact tracing initiatives.</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These are important, positive developments on the role of local government units, which we should capitalize on and continue to improve, so as to ensure a responsive and efficient LG sector.</a:t>
            </a:r>
            <a:endParaRPr sz="1400">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984444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24d3f5f16b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24d3f5f16b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rPr>
              <a:t>Basic obligations under the LG Code are:</a:t>
            </a:r>
            <a:endParaRPr sz="1300">
              <a:solidFill>
                <a:schemeClr val="dk1"/>
              </a:solidFill>
            </a:endParaRPr>
          </a:p>
          <a:p>
            <a:pPr marL="457200" lvl="0" indent="-311150" algn="l" rtl="0">
              <a:spcBef>
                <a:spcPts val="0"/>
              </a:spcBef>
              <a:spcAft>
                <a:spcPts val="0"/>
              </a:spcAft>
              <a:buClr>
                <a:schemeClr val="dk1"/>
              </a:buClr>
              <a:buSzPts val="1300"/>
              <a:buAutoNum type="arabicPeriod"/>
            </a:pPr>
            <a:r>
              <a:rPr lang="en" sz="1300">
                <a:solidFill>
                  <a:schemeClr val="dk1"/>
                </a:solidFill>
              </a:rPr>
              <a:t>Exercise general supervision and control over all programs, projects, services, and activities of the city government </a:t>
            </a:r>
            <a:endParaRPr sz="1300">
              <a:solidFill>
                <a:schemeClr val="dk1"/>
              </a:solidFill>
            </a:endParaRPr>
          </a:p>
          <a:p>
            <a:pPr marL="457200" lvl="0" indent="-311150" algn="l" rtl="0">
              <a:spcBef>
                <a:spcPts val="0"/>
              </a:spcBef>
              <a:spcAft>
                <a:spcPts val="0"/>
              </a:spcAft>
              <a:buClr>
                <a:schemeClr val="dk1"/>
              </a:buClr>
              <a:buSzPts val="1300"/>
              <a:buAutoNum type="arabicPeriod"/>
            </a:pPr>
            <a:r>
              <a:rPr lang="en" sz="1300">
                <a:solidFill>
                  <a:schemeClr val="dk1"/>
                </a:solidFill>
              </a:rPr>
              <a:t>Enforce all laws and ordinances relative to the governance of the city and implement programs and activities in the exercise of corporate powers</a:t>
            </a:r>
            <a:endParaRPr sz="1300">
              <a:solidFill>
                <a:schemeClr val="dk1"/>
              </a:solidFill>
            </a:endParaRPr>
          </a:p>
          <a:p>
            <a:pPr marL="457200" lvl="0" indent="-311150" algn="l" rtl="0">
              <a:spcBef>
                <a:spcPts val="0"/>
              </a:spcBef>
              <a:spcAft>
                <a:spcPts val="0"/>
              </a:spcAft>
              <a:buClr>
                <a:schemeClr val="dk1"/>
              </a:buClr>
              <a:buSzPts val="1300"/>
              <a:buAutoNum type="arabicPeriod"/>
            </a:pPr>
            <a:r>
              <a:rPr lang="en" sz="1300">
                <a:solidFill>
                  <a:schemeClr val="dk1"/>
                </a:solidFill>
              </a:rPr>
              <a:t>Generate resources and revenues and apply the same to the implementation of development plans, programs, and priorities</a:t>
            </a:r>
            <a:endParaRPr sz="1300">
              <a:solidFill>
                <a:schemeClr val="dk1"/>
              </a:solidFill>
            </a:endParaRPr>
          </a:p>
          <a:p>
            <a:pPr marL="457200" lvl="0" indent="-311150" algn="l" rtl="0">
              <a:spcBef>
                <a:spcPts val="0"/>
              </a:spcBef>
              <a:spcAft>
                <a:spcPts val="0"/>
              </a:spcAft>
              <a:buClr>
                <a:schemeClr val="dk1"/>
              </a:buClr>
              <a:buSzPts val="1300"/>
              <a:buAutoNum type="arabicPeriod"/>
            </a:pPr>
            <a:r>
              <a:rPr lang="en" sz="1300">
                <a:solidFill>
                  <a:schemeClr val="dk1"/>
                </a:solidFill>
              </a:rPr>
              <a:t>Ensure the delivery of basic services and the provision of adequate facilities to constituents.</a:t>
            </a:r>
            <a:endParaRPr sz="13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24d3f5f16b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24d3f5f16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these basic functions should also be seen in light of the LGU’s functions and relations with respect to each other.</a:t>
            </a:r>
            <a:endParaRPr lang="en-PH"/>
          </a:p>
          <a:p>
            <a:pPr marL="0" lvl="0" indent="0" algn="l" rtl="0">
              <a:spcBef>
                <a:spcPts val="0"/>
              </a:spcBef>
              <a:spcAft>
                <a:spcPts val="0"/>
              </a:spcAft>
              <a:buNone/>
            </a:pPr>
            <a:endParaRPr lang="en-PH"/>
          </a:p>
          <a:p>
            <a:pPr marL="0" lvl="0" indent="0" algn="l" rtl="0">
              <a:spcBef>
                <a:spcPts val="0"/>
              </a:spcBef>
              <a:spcAft>
                <a:spcPts val="0"/>
              </a:spcAft>
              <a:buNone/>
            </a:pPr>
            <a:r>
              <a:rPr lang="en-PH"/>
              <a:t>P</a:t>
            </a:r>
            <a:r>
              <a:rPr lang="en"/>
              <a:t>rovincial governments, for example, are mandated to empower and supervise component cities and municipalities. </a:t>
            </a:r>
            <a:r>
              <a:rPr lang="en-PH"/>
              <a:t>The province, composed of cluster of municipalities, or municipalities and component cities, and as a political and corporate unit of government, serves as dynamic mechanism for developmental processes and effective governance of local government units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Cities</a:t>
            </a:r>
            <a:r>
              <a:rPr lang="en"/>
              <a:t> and municipalities, on the other hand, fulfill the primary responsibilities of enforcing laws and ordinances, implementing local programs, and providing basic service delivery.</a:t>
            </a:r>
            <a:r>
              <a:rPr lang="en-PH"/>
              <a:t> The city and municipality, consisting of a group of barangays, serves primarily as a general purpose government for the coordination and delivery of basic, regular and direct services and effective governance of the inhabitants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Finally</a:t>
            </a:r>
            <a:r>
              <a:rPr lang="en"/>
              <a:t>, they do this with the help of the barangay, which act as first responders to the needs of the community.</a:t>
            </a:r>
            <a:r>
              <a:rPr lang="en-PH"/>
              <a:t> As the basic political unit, the barangay serves as the primary planning and implementing unit of government policies, plans, programs, projects, and activities in the community, and as a forum wherein the collective views of the people may be expressed, crystallized and considered, and where disputes may be amicably settled.</a:t>
            </a: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24d3f5f16b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24d3f5f16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these basic functions should also be seen in light of the LGU’s functions and relations with respect to each other.</a:t>
            </a:r>
            <a:endParaRPr lang="en-PH"/>
          </a:p>
          <a:p>
            <a:pPr marL="0" lvl="0" indent="0" algn="l" rtl="0">
              <a:spcBef>
                <a:spcPts val="0"/>
              </a:spcBef>
              <a:spcAft>
                <a:spcPts val="0"/>
              </a:spcAft>
              <a:buNone/>
            </a:pPr>
            <a:endParaRPr lang="en-PH"/>
          </a:p>
          <a:p>
            <a:pPr marL="0" lvl="0" indent="0" algn="l" rtl="0">
              <a:spcBef>
                <a:spcPts val="0"/>
              </a:spcBef>
              <a:spcAft>
                <a:spcPts val="0"/>
              </a:spcAft>
              <a:buNone/>
            </a:pPr>
            <a:r>
              <a:rPr lang="en-PH"/>
              <a:t>P</a:t>
            </a:r>
            <a:r>
              <a:rPr lang="en"/>
              <a:t>rovincial governments, for example, are mandated to empower and supervise component cities and municipalities. </a:t>
            </a:r>
            <a:r>
              <a:rPr lang="en-PH"/>
              <a:t>The province, composed of cluster of municipalities, or municipalities and component cities, and as a political and corporate unit of government, serves as dynamic mechanism for developmental processes and effective governance of local government units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Cities</a:t>
            </a:r>
            <a:r>
              <a:rPr lang="en"/>
              <a:t> and municipalities, on the other hand, fulfill the primary responsibilities of enforcing laws and ordinances, implementing local programs, and providing basic service delivery.</a:t>
            </a:r>
            <a:r>
              <a:rPr lang="en-PH"/>
              <a:t> The city and municipality, consisting of a group of barangays, serves primarily as a general purpose government for the coordination and delivery of basic, regular and direct services and effective governance of the inhabitants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Finally</a:t>
            </a:r>
            <a:r>
              <a:rPr lang="en"/>
              <a:t>, they do this with the help of the barangay, which act as first responders to the needs of the community.</a:t>
            </a:r>
            <a:r>
              <a:rPr lang="en-PH"/>
              <a:t> As the basic political unit, the barangay serves as the primary planning and implementing unit of government policies, plans, programs, projects, and activities in the community, and as a forum wherein the collective views of the people may be expressed, crystallized and considered, and where disputes may be amicably settled.</a:t>
            </a:r>
          </a:p>
          <a:p>
            <a:pPr marL="0" lvl="0" indent="0" algn="l" rtl="0">
              <a:spcBef>
                <a:spcPts val="0"/>
              </a:spcBef>
              <a:spcAft>
                <a:spcPts val="0"/>
              </a:spcAft>
              <a:buNone/>
            </a:pPr>
            <a:endParaRPr/>
          </a:p>
        </p:txBody>
      </p:sp>
    </p:spTree>
    <p:extLst>
      <p:ext uri="{BB962C8B-B14F-4D97-AF65-F5344CB8AC3E}">
        <p14:creationId xmlns:p14="http://schemas.microsoft.com/office/powerpoint/2010/main" val="4209509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24d3f5f16b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24d3f5f16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these basic functions should also be seen in light of the LGU’s functions and relations with respect to each other.</a:t>
            </a:r>
            <a:endParaRPr lang="en-PH"/>
          </a:p>
          <a:p>
            <a:pPr marL="0" lvl="0" indent="0" algn="l" rtl="0">
              <a:spcBef>
                <a:spcPts val="0"/>
              </a:spcBef>
              <a:spcAft>
                <a:spcPts val="0"/>
              </a:spcAft>
              <a:buNone/>
            </a:pPr>
            <a:endParaRPr lang="en-PH"/>
          </a:p>
          <a:p>
            <a:pPr marL="0" lvl="0" indent="0" algn="l" rtl="0">
              <a:spcBef>
                <a:spcPts val="0"/>
              </a:spcBef>
              <a:spcAft>
                <a:spcPts val="0"/>
              </a:spcAft>
              <a:buNone/>
            </a:pPr>
            <a:r>
              <a:rPr lang="en-PH"/>
              <a:t>P</a:t>
            </a:r>
            <a:r>
              <a:rPr lang="en"/>
              <a:t>rovincial governments, for example, are mandated to empower and supervise component cities and municipalities. </a:t>
            </a:r>
            <a:r>
              <a:rPr lang="en-PH"/>
              <a:t>The province, composed of cluster of municipalities, or municipalities and component cities, and as a political and corporate unit of government, serves as dynamic mechanism for developmental processes and effective governance of local government units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Cities</a:t>
            </a:r>
            <a:r>
              <a:rPr lang="en"/>
              <a:t> and municipalities, on the other hand, fulfill the primary responsibilities of enforcing laws and ordinances, implementing local programs, and providing basic service delivery.</a:t>
            </a:r>
            <a:r>
              <a:rPr lang="en-PH"/>
              <a:t> The city and municipality, consisting of a group of barangays, serves primarily as a general purpose government for the coordination and delivery of basic, regular and direct services and effective governance of the inhabitants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Finally</a:t>
            </a:r>
            <a:r>
              <a:rPr lang="en"/>
              <a:t>, they do this with the help of the barangay, which act as first responders to the needs of the community.</a:t>
            </a:r>
            <a:r>
              <a:rPr lang="en-PH"/>
              <a:t> As the basic political unit, the barangay serves as the primary planning and implementing unit of government policies, plans, programs, projects, and activities in the community, and as a forum wherein the collective views of the people may be expressed, crystallized and considered, and where disputes may be amicably settled.</a:t>
            </a:r>
          </a:p>
          <a:p>
            <a:pPr marL="0" lvl="0" indent="0" algn="l" rtl="0">
              <a:spcBef>
                <a:spcPts val="0"/>
              </a:spcBef>
              <a:spcAft>
                <a:spcPts val="0"/>
              </a:spcAft>
              <a:buNone/>
            </a:pPr>
            <a:endParaRPr/>
          </a:p>
        </p:txBody>
      </p:sp>
    </p:spTree>
    <p:extLst>
      <p:ext uri="{BB962C8B-B14F-4D97-AF65-F5344CB8AC3E}">
        <p14:creationId xmlns:p14="http://schemas.microsoft.com/office/powerpoint/2010/main" val="2153374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24d3f5f16b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24d3f5f16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these basic functions should also be seen in light of the LGU’s functions and relations with respect to each other.</a:t>
            </a:r>
            <a:endParaRPr lang="en-PH"/>
          </a:p>
          <a:p>
            <a:pPr marL="0" lvl="0" indent="0" algn="l" rtl="0">
              <a:spcBef>
                <a:spcPts val="0"/>
              </a:spcBef>
              <a:spcAft>
                <a:spcPts val="0"/>
              </a:spcAft>
              <a:buNone/>
            </a:pPr>
            <a:endParaRPr lang="en-PH"/>
          </a:p>
          <a:p>
            <a:pPr marL="0" lvl="0" indent="0" algn="l" rtl="0">
              <a:spcBef>
                <a:spcPts val="0"/>
              </a:spcBef>
              <a:spcAft>
                <a:spcPts val="0"/>
              </a:spcAft>
              <a:buNone/>
            </a:pPr>
            <a:r>
              <a:rPr lang="en-PH"/>
              <a:t>P</a:t>
            </a:r>
            <a:r>
              <a:rPr lang="en"/>
              <a:t>rovincial governments, for example, are mandated to empower and supervise component cities and municipalities. </a:t>
            </a:r>
            <a:r>
              <a:rPr lang="en-PH"/>
              <a:t>The province, composed of cluster of municipalities, or municipalities and component cities, and as a political and corporate unit of government, serves as dynamic mechanism for developmental processes and effective governance of local government units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Cities</a:t>
            </a:r>
            <a:r>
              <a:rPr lang="en"/>
              <a:t> and municipalities, on the other hand, fulfill the primary responsibilities of enforcing laws and ordinances, implementing local programs, and providing basic service delivery.</a:t>
            </a:r>
            <a:r>
              <a:rPr lang="en-PH"/>
              <a:t> The city and municipality, consisting of a group of barangays, serves primarily as a general purpose government for the coordination and delivery of basic, regular and direct services and effective governance of the inhabitants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Finally</a:t>
            </a:r>
            <a:r>
              <a:rPr lang="en"/>
              <a:t>, they do this with the help of the barangay, which act as first responders to the needs of the community.</a:t>
            </a:r>
            <a:r>
              <a:rPr lang="en-PH"/>
              <a:t> As the basic political unit, the barangay serves as the primary planning and implementing unit of government policies, plans, programs, projects, and activities in the community, and as a forum wherein the collective views of the people may be expressed, crystallized and considered, and where disputes may be amicably settled.</a:t>
            </a:r>
          </a:p>
          <a:p>
            <a:pPr marL="0" lvl="0" indent="0" algn="l" rtl="0">
              <a:spcBef>
                <a:spcPts val="0"/>
              </a:spcBef>
              <a:spcAft>
                <a:spcPts val="0"/>
              </a:spcAft>
              <a:buNone/>
            </a:pPr>
            <a:endParaRPr/>
          </a:p>
        </p:txBody>
      </p:sp>
    </p:spTree>
    <p:extLst>
      <p:ext uri="{BB962C8B-B14F-4D97-AF65-F5344CB8AC3E}">
        <p14:creationId xmlns:p14="http://schemas.microsoft.com/office/powerpoint/2010/main" val="4062238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11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519150"/>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4800" b="1" dirty="0"/>
              <a:t>Incentivizing Good Governance and Financial Administration</a:t>
            </a:r>
            <a:endParaRPr sz="4800" b="1" dirty="0"/>
          </a:p>
        </p:txBody>
      </p:sp>
      <p:sp>
        <p:nvSpPr>
          <p:cNvPr id="55" name="Google Shape;55;p13"/>
          <p:cNvSpPr txBox="1">
            <a:spLocks noGrp="1"/>
          </p:cNvSpPr>
          <p:nvPr>
            <p:ph type="subTitle" idx="1"/>
          </p:nvPr>
        </p:nvSpPr>
        <p:spPr>
          <a:xfrm>
            <a:off x="311700" y="3040325"/>
            <a:ext cx="8520600" cy="1700100"/>
          </a:xfrm>
          <a:prstGeom prst="rect">
            <a:avLst/>
          </a:prstGeom>
        </p:spPr>
        <p:txBody>
          <a:bodyPr spcFirstLastPara="1" wrap="square" lIns="91425" tIns="91425" rIns="91425" bIns="91425" anchor="t" anchorCtr="0">
            <a:normAutofit lnSpcReduction="10000"/>
          </a:bodyPr>
          <a:lstStyle/>
          <a:p>
            <a:pPr marL="0" lvl="0" indent="0" algn="ctr" rtl="0">
              <a:lnSpc>
                <a:spcPct val="115000"/>
              </a:lnSpc>
              <a:spcBef>
                <a:spcPts val="0"/>
              </a:spcBef>
              <a:spcAft>
                <a:spcPts val="0"/>
              </a:spcAft>
              <a:buSzPct val="43749"/>
              <a:buNone/>
            </a:pPr>
            <a:r>
              <a:rPr lang="en-PH" sz="1760" dirty="0">
                <a:solidFill>
                  <a:schemeClr val="dk1"/>
                </a:solidFill>
              </a:rPr>
              <a:t>March 16, 2023</a:t>
            </a:r>
            <a:endParaRPr sz="1760" dirty="0">
              <a:solidFill>
                <a:schemeClr val="dk1"/>
              </a:solidFill>
            </a:endParaRPr>
          </a:p>
          <a:p>
            <a:pPr marL="0" lvl="0" indent="0" algn="ctr" rtl="0">
              <a:lnSpc>
                <a:spcPct val="115000"/>
              </a:lnSpc>
              <a:spcBef>
                <a:spcPts val="0"/>
              </a:spcBef>
              <a:spcAft>
                <a:spcPts val="0"/>
              </a:spcAft>
              <a:buSzPct val="43749"/>
              <a:buNone/>
            </a:pPr>
            <a:endParaRPr sz="1760" dirty="0">
              <a:solidFill>
                <a:schemeClr val="dk1"/>
              </a:solidFill>
            </a:endParaRPr>
          </a:p>
          <a:p>
            <a:pPr marL="0" lvl="0" indent="0" algn="ctr" rtl="0">
              <a:lnSpc>
                <a:spcPct val="115000"/>
              </a:lnSpc>
              <a:spcBef>
                <a:spcPts val="0"/>
              </a:spcBef>
              <a:spcAft>
                <a:spcPts val="0"/>
              </a:spcAft>
              <a:buSzPct val="43749"/>
              <a:buNone/>
            </a:pPr>
            <a:r>
              <a:rPr lang="en" sz="1760" b="1" dirty="0">
                <a:solidFill>
                  <a:schemeClr val="dk1"/>
                </a:solidFill>
              </a:rPr>
              <a:t>Atty. Odilon L. Pasaraba, CESO III</a:t>
            </a:r>
          </a:p>
          <a:p>
            <a:pPr marL="0" lvl="0" indent="0" algn="ctr" rtl="0">
              <a:lnSpc>
                <a:spcPct val="115000"/>
              </a:lnSpc>
              <a:spcBef>
                <a:spcPts val="0"/>
              </a:spcBef>
              <a:spcAft>
                <a:spcPts val="0"/>
              </a:spcAft>
              <a:buSzPct val="43749"/>
              <a:buNone/>
            </a:pPr>
            <a:r>
              <a:rPr lang="en-US" sz="1760" dirty="0">
                <a:solidFill>
                  <a:schemeClr val="dk1"/>
                </a:solidFill>
              </a:rPr>
              <a:t>Assistant Secretary for Local Government</a:t>
            </a:r>
            <a:endParaRPr sz="1760" dirty="0">
              <a:solidFill>
                <a:schemeClr val="dk1"/>
              </a:solidFill>
            </a:endParaRPr>
          </a:p>
          <a:p>
            <a:pPr marL="0" lvl="0" indent="0" algn="ctr" rtl="0">
              <a:lnSpc>
                <a:spcPct val="115000"/>
              </a:lnSpc>
              <a:spcBef>
                <a:spcPts val="0"/>
              </a:spcBef>
              <a:spcAft>
                <a:spcPts val="0"/>
              </a:spcAft>
              <a:buSzPct val="43749"/>
              <a:buNone/>
            </a:pPr>
            <a:r>
              <a:rPr lang="en" sz="1760" dirty="0">
                <a:solidFill>
                  <a:schemeClr val="dk1"/>
                </a:solidFill>
              </a:rPr>
              <a:t>Department of the Interior and Local Government</a:t>
            </a:r>
            <a:endParaRPr sz="1760" dirty="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1"/>
        <p:cNvGrpSpPr/>
        <p:nvPr/>
      </p:nvGrpSpPr>
      <p:grpSpPr>
        <a:xfrm>
          <a:off x="0" y="0"/>
          <a:ext cx="0" cy="0"/>
          <a:chOff x="0" y="0"/>
          <a:chExt cx="0" cy="0"/>
        </a:xfrm>
      </p:grpSpPr>
      <p:sp>
        <p:nvSpPr>
          <p:cNvPr id="92" name="Google Shape;92;p17"/>
          <p:cNvSpPr txBox="1"/>
          <p:nvPr/>
        </p:nvSpPr>
        <p:spPr>
          <a:xfrm>
            <a:off x="348600" y="174325"/>
            <a:ext cx="8446800" cy="89252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dirty="0"/>
              <a:t>SNAPSHOT OF LOCAL FINANCIAL ADMINISTRATION IN NORTH LUZON</a:t>
            </a:r>
            <a:endParaRPr sz="2300" b="1" dirty="0"/>
          </a:p>
        </p:txBody>
      </p:sp>
      <p:sp>
        <p:nvSpPr>
          <p:cNvPr id="102" name="Google Shape;102;p17"/>
          <p:cNvSpPr txBox="1"/>
          <p:nvPr/>
        </p:nvSpPr>
        <p:spPr>
          <a:xfrm>
            <a:off x="5452203" y="4682076"/>
            <a:ext cx="3403030"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PH" sz="1200" dirty="0"/>
              <a:t>Source: SGLG Consolidated GAR CY 2019</a:t>
            </a:r>
            <a:endParaRPr sz="1200" dirty="0"/>
          </a:p>
        </p:txBody>
      </p:sp>
      <p:graphicFrame>
        <p:nvGraphicFramePr>
          <p:cNvPr id="6" name="Chart 5">
            <a:extLst>
              <a:ext uri="{FF2B5EF4-FFF2-40B4-BE49-F238E27FC236}">
                <a16:creationId xmlns:a16="http://schemas.microsoft.com/office/drawing/2014/main" id="{ACFEE9DB-D28E-51BF-E051-8BF410BD9284}"/>
              </a:ext>
            </a:extLst>
          </p:cNvPr>
          <p:cNvGraphicFramePr/>
          <p:nvPr>
            <p:extLst>
              <p:ext uri="{D42A27DB-BD31-4B8C-83A1-F6EECF244321}">
                <p14:modId xmlns:p14="http://schemas.microsoft.com/office/powerpoint/2010/main" val="2039493666"/>
              </p:ext>
            </p:extLst>
          </p:nvPr>
        </p:nvGraphicFramePr>
        <p:xfrm>
          <a:off x="985024" y="1174520"/>
          <a:ext cx="7173951" cy="33998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5534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1"/>
        <p:cNvGrpSpPr/>
        <p:nvPr/>
      </p:nvGrpSpPr>
      <p:grpSpPr>
        <a:xfrm>
          <a:off x="0" y="0"/>
          <a:ext cx="0" cy="0"/>
          <a:chOff x="0" y="0"/>
          <a:chExt cx="0" cy="0"/>
        </a:xfrm>
      </p:grpSpPr>
      <p:sp>
        <p:nvSpPr>
          <p:cNvPr id="92" name="Google Shape;92;p17"/>
          <p:cNvSpPr txBox="1"/>
          <p:nvPr/>
        </p:nvSpPr>
        <p:spPr>
          <a:xfrm>
            <a:off x="348600" y="174325"/>
            <a:ext cx="8446800" cy="89252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dirty="0"/>
              <a:t>SNAPSHOT OF LOCAL FINANCIAL ADMINISTRATION IN NORTH LUZON</a:t>
            </a:r>
            <a:endParaRPr sz="2300" b="1" dirty="0"/>
          </a:p>
        </p:txBody>
      </p:sp>
      <p:graphicFrame>
        <p:nvGraphicFramePr>
          <p:cNvPr id="6" name="Chart 5">
            <a:extLst>
              <a:ext uri="{FF2B5EF4-FFF2-40B4-BE49-F238E27FC236}">
                <a16:creationId xmlns:a16="http://schemas.microsoft.com/office/drawing/2014/main" id="{ACFEE9DB-D28E-51BF-E051-8BF410BD9284}"/>
              </a:ext>
            </a:extLst>
          </p:cNvPr>
          <p:cNvGraphicFramePr/>
          <p:nvPr>
            <p:extLst>
              <p:ext uri="{D42A27DB-BD31-4B8C-83A1-F6EECF244321}">
                <p14:modId xmlns:p14="http://schemas.microsoft.com/office/powerpoint/2010/main" val="3954778270"/>
              </p:ext>
            </p:extLst>
          </p:nvPr>
        </p:nvGraphicFramePr>
        <p:xfrm>
          <a:off x="985024" y="1256296"/>
          <a:ext cx="7173951" cy="3048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7060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1"/>
        <p:cNvGrpSpPr/>
        <p:nvPr/>
      </p:nvGrpSpPr>
      <p:grpSpPr>
        <a:xfrm>
          <a:off x="0" y="0"/>
          <a:ext cx="0" cy="0"/>
          <a:chOff x="0" y="0"/>
          <a:chExt cx="0" cy="0"/>
        </a:xfrm>
      </p:grpSpPr>
      <p:sp>
        <p:nvSpPr>
          <p:cNvPr id="92" name="Google Shape;92;p17"/>
          <p:cNvSpPr txBox="1"/>
          <p:nvPr/>
        </p:nvSpPr>
        <p:spPr>
          <a:xfrm>
            <a:off x="348600" y="174325"/>
            <a:ext cx="8446800"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dirty="0"/>
              <a:t>NATIONAL CMCI RANKINGS </a:t>
            </a:r>
            <a:endParaRPr sz="2000" b="1" dirty="0"/>
          </a:p>
        </p:txBody>
      </p:sp>
      <p:pic>
        <p:nvPicPr>
          <p:cNvPr id="9" name="Picture 8">
            <a:extLst>
              <a:ext uri="{FF2B5EF4-FFF2-40B4-BE49-F238E27FC236}">
                <a16:creationId xmlns:a16="http://schemas.microsoft.com/office/drawing/2014/main" id="{41987332-92AA-B86F-D898-C757DC5E1968}"/>
              </a:ext>
            </a:extLst>
          </p:cNvPr>
          <p:cNvPicPr>
            <a:picLocks noChangeAspect="1"/>
          </p:cNvPicPr>
          <p:nvPr/>
        </p:nvPicPr>
        <p:blipFill>
          <a:blip r:embed="rId3"/>
          <a:stretch>
            <a:fillRect/>
          </a:stretch>
        </p:blipFill>
        <p:spPr>
          <a:xfrm>
            <a:off x="991909" y="1118380"/>
            <a:ext cx="2968012" cy="3390314"/>
          </a:xfrm>
          <a:prstGeom prst="rect">
            <a:avLst/>
          </a:prstGeom>
        </p:spPr>
      </p:pic>
      <p:sp>
        <p:nvSpPr>
          <p:cNvPr id="12" name="Oval 11">
            <a:extLst>
              <a:ext uri="{FF2B5EF4-FFF2-40B4-BE49-F238E27FC236}">
                <a16:creationId xmlns:a16="http://schemas.microsoft.com/office/drawing/2014/main" id="{471D098A-36C2-39D4-004D-5568624B17CD}"/>
              </a:ext>
            </a:extLst>
          </p:cNvPr>
          <p:cNvSpPr/>
          <p:nvPr/>
        </p:nvSpPr>
        <p:spPr>
          <a:xfrm>
            <a:off x="1280297" y="1847469"/>
            <a:ext cx="2011680" cy="27506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F57A47B-7206-4239-C780-77E258A3C2E7}"/>
              </a:ext>
            </a:extLst>
          </p:cNvPr>
          <p:cNvSpPr/>
          <p:nvPr/>
        </p:nvSpPr>
        <p:spPr>
          <a:xfrm>
            <a:off x="1167755" y="3451186"/>
            <a:ext cx="2011680" cy="27506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EB4D2D3-C356-9567-A98C-CB3DA1CB6083}"/>
              </a:ext>
            </a:extLst>
          </p:cNvPr>
          <p:cNvSpPr/>
          <p:nvPr/>
        </p:nvSpPr>
        <p:spPr>
          <a:xfrm>
            <a:off x="1167755" y="3648133"/>
            <a:ext cx="2011680" cy="27506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3858E64-3B05-E118-B505-B8BF1FDBF756}"/>
              </a:ext>
            </a:extLst>
          </p:cNvPr>
          <p:cNvPicPr>
            <a:picLocks noChangeAspect="1"/>
          </p:cNvPicPr>
          <p:nvPr/>
        </p:nvPicPr>
        <p:blipFill>
          <a:blip r:embed="rId4"/>
          <a:stretch>
            <a:fillRect/>
          </a:stretch>
        </p:blipFill>
        <p:spPr>
          <a:xfrm>
            <a:off x="5031647" y="1118380"/>
            <a:ext cx="3014937" cy="3390314"/>
          </a:xfrm>
          <a:prstGeom prst="rect">
            <a:avLst/>
          </a:prstGeom>
        </p:spPr>
      </p:pic>
      <p:sp>
        <p:nvSpPr>
          <p:cNvPr id="17" name="Oval 16">
            <a:extLst>
              <a:ext uri="{FF2B5EF4-FFF2-40B4-BE49-F238E27FC236}">
                <a16:creationId xmlns:a16="http://schemas.microsoft.com/office/drawing/2014/main" id="{774FE139-B9C4-F58D-41EB-423F301579FB}"/>
              </a:ext>
            </a:extLst>
          </p:cNvPr>
          <p:cNvSpPr/>
          <p:nvPr/>
        </p:nvSpPr>
        <p:spPr>
          <a:xfrm>
            <a:off x="5273176" y="1901395"/>
            <a:ext cx="2011680" cy="27506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037059-1AFB-0620-5581-3EDD51503DE2}"/>
              </a:ext>
            </a:extLst>
          </p:cNvPr>
          <p:cNvSpPr/>
          <p:nvPr/>
        </p:nvSpPr>
        <p:spPr>
          <a:xfrm>
            <a:off x="5202838" y="2813537"/>
            <a:ext cx="2011680" cy="27506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93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1"/>
        <p:cNvGrpSpPr/>
        <p:nvPr/>
      </p:nvGrpSpPr>
      <p:grpSpPr>
        <a:xfrm>
          <a:off x="0" y="0"/>
          <a:ext cx="0" cy="0"/>
          <a:chOff x="0" y="0"/>
          <a:chExt cx="0" cy="0"/>
        </a:xfrm>
      </p:grpSpPr>
      <p:sp>
        <p:nvSpPr>
          <p:cNvPr id="92" name="Google Shape;92;p17"/>
          <p:cNvSpPr txBox="1"/>
          <p:nvPr/>
        </p:nvSpPr>
        <p:spPr>
          <a:xfrm>
            <a:off x="348600" y="174325"/>
            <a:ext cx="8446800" cy="89252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dirty="0"/>
              <a:t>TOP MUNICIPALITIES IN TERMS OF LOCALLY SOURCED REVENUE (TOTAL COLLECTIONS PER BLGF DATA)</a:t>
            </a:r>
            <a:endParaRPr sz="2300" b="1" dirty="0"/>
          </a:p>
        </p:txBody>
      </p:sp>
      <p:pic>
        <p:nvPicPr>
          <p:cNvPr id="3" name="Picture 2">
            <a:extLst>
              <a:ext uri="{FF2B5EF4-FFF2-40B4-BE49-F238E27FC236}">
                <a16:creationId xmlns:a16="http://schemas.microsoft.com/office/drawing/2014/main" id="{43D4E400-78CA-314E-AE1E-B85743D6B8E0}"/>
              </a:ext>
            </a:extLst>
          </p:cNvPr>
          <p:cNvPicPr>
            <a:picLocks noChangeAspect="1"/>
          </p:cNvPicPr>
          <p:nvPr/>
        </p:nvPicPr>
        <p:blipFill rotWithShape="1">
          <a:blip r:embed="rId3"/>
          <a:srcRect l="8537" t="32230" r="37154" b="28332"/>
          <a:stretch/>
        </p:blipFill>
        <p:spPr>
          <a:xfrm>
            <a:off x="749947" y="1297886"/>
            <a:ext cx="7644106" cy="3122343"/>
          </a:xfrm>
          <a:prstGeom prst="rect">
            <a:avLst/>
          </a:prstGeom>
        </p:spPr>
      </p:pic>
      <p:sp>
        <p:nvSpPr>
          <p:cNvPr id="5" name="Oval 4">
            <a:extLst>
              <a:ext uri="{FF2B5EF4-FFF2-40B4-BE49-F238E27FC236}">
                <a16:creationId xmlns:a16="http://schemas.microsoft.com/office/drawing/2014/main" id="{42FADC28-71B9-FAF4-1C14-00429B0FEBE1}"/>
              </a:ext>
            </a:extLst>
          </p:cNvPr>
          <p:cNvSpPr/>
          <p:nvPr/>
        </p:nvSpPr>
        <p:spPr>
          <a:xfrm>
            <a:off x="1085384" y="2204396"/>
            <a:ext cx="3211551" cy="27506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88A05E9-8D4B-60C4-10E9-CC4641A323B0}"/>
              </a:ext>
            </a:extLst>
          </p:cNvPr>
          <p:cNvSpPr/>
          <p:nvPr/>
        </p:nvSpPr>
        <p:spPr>
          <a:xfrm>
            <a:off x="1085383" y="3432741"/>
            <a:ext cx="3211551" cy="27506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37291B0-D416-E425-769D-B87697281DB9}"/>
              </a:ext>
            </a:extLst>
          </p:cNvPr>
          <p:cNvSpPr/>
          <p:nvPr/>
        </p:nvSpPr>
        <p:spPr>
          <a:xfrm>
            <a:off x="1085383" y="3703169"/>
            <a:ext cx="3211551" cy="27506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458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1"/>
        <p:cNvGrpSpPr/>
        <p:nvPr/>
      </p:nvGrpSpPr>
      <p:grpSpPr>
        <a:xfrm>
          <a:off x="0" y="0"/>
          <a:ext cx="0" cy="0"/>
          <a:chOff x="0" y="0"/>
          <a:chExt cx="0" cy="0"/>
        </a:xfrm>
      </p:grpSpPr>
      <p:sp>
        <p:nvSpPr>
          <p:cNvPr id="92" name="Google Shape;92;p17"/>
          <p:cNvSpPr txBox="1"/>
          <p:nvPr/>
        </p:nvSpPr>
        <p:spPr>
          <a:xfrm>
            <a:off x="348600" y="144588"/>
            <a:ext cx="8446800" cy="89252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dirty="0"/>
              <a:t>TOP MUNICIPALITIES IN TERMS OF COLLECTION </a:t>
            </a:r>
            <a:r>
              <a:rPr lang="en" sz="2300" b="1" u="sng" dirty="0"/>
              <a:t>EFFICIENCY</a:t>
            </a:r>
            <a:r>
              <a:rPr lang="en" sz="2300" b="1" dirty="0"/>
              <a:t> OF LOCALLY SOURCED REVENUE</a:t>
            </a:r>
            <a:endParaRPr sz="2300" b="1" dirty="0"/>
          </a:p>
        </p:txBody>
      </p:sp>
      <p:pic>
        <p:nvPicPr>
          <p:cNvPr id="4" name="Picture 3">
            <a:extLst>
              <a:ext uri="{FF2B5EF4-FFF2-40B4-BE49-F238E27FC236}">
                <a16:creationId xmlns:a16="http://schemas.microsoft.com/office/drawing/2014/main" id="{E55BDB63-534C-978E-3EBA-2316F9D38BFA}"/>
              </a:ext>
            </a:extLst>
          </p:cNvPr>
          <p:cNvPicPr>
            <a:picLocks noChangeAspect="1"/>
          </p:cNvPicPr>
          <p:nvPr/>
        </p:nvPicPr>
        <p:blipFill rotWithShape="1">
          <a:blip r:embed="rId3"/>
          <a:srcRect l="8292" t="28040" r="37480" b="23975"/>
          <a:stretch/>
        </p:blipFill>
        <p:spPr>
          <a:xfrm>
            <a:off x="887272" y="1332819"/>
            <a:ext cx="7369455" cy="3668154"/>
          </a:xfrm>
          <a:prstGeom prst="rect">
            <a:avLst/>
          </a:prstGeom>
        </p:spPr>
      </p:pic>
      <p:sp>
        <p:nvSpPr>
          <p:cNvPr id="6" name="Oval 5">
            <a:extLst>
              <a:ext uri="{FF2B5EF4-FFF2-40B4-BE49-F238E27FC236}">
                <a16:creationId xmlns:a16="http://schemas.microsoft.com/office/drawing/2014/main" id="{C6706137-4359-77B7-4B35-CC8AE8A8FC92}"/>
              </a:ext>
            </a:extLst>
          </p:cNvPr>
          <p:cNvSpPr/>
          <p:nvPr/>
        </p:nvSpPr>
        <p:spPr>
          <a:xfrm>
            <a:off x="894704" y="2966167"/>
            <a:ext cx="3211551" cy="3493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758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1"/>
        <p:cNvGrpSpPr/>
        <p:nvPr/>
      </p:nvGrpSpPr>
      <p:grpSpPr>
        <a:xfrm>
          <a:off x="0" y="0"/>
          <a:ext cx="0" cy="0"/>
          <a:chOff x="0" y="0"/>
          <a:chExt cx="0" cy="0"/>
        </a:xfrm>
      </p:grpSpPr>
      <p:sp>
        <p:nvSpPr>
          <p:cNvPr id="92" name="Google Shape;92;p17"/>
          <p:cNvSpPr txBox="1"/>
          <p:nvPr/>
        </p:nvSpPr>
        <p:spPr>
          <a:xfrm>
            <a:off x="348600" y="144588"/>
            <a:ext cx="8446800" cy="89252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PH" sz="2300" b="1" dirty="0"/>
              <a:t>W</a:t>
            </a:r>
            <a:r>
              <a:rPr lang="en" sz="2300" b="1" dirty="0"/>
              <a:t>HAT SHOULD WE STRIVE TO BE AS LOCAL FINANCIAL ADMINISTRATORS?</a:t>
            </a:r>
            <a:endParaRPr sz="2300" b="1" dirty="0"/>
          </a:p>
        </p:txBody>
      </p:sp>
      <p:pic>
        <p:nvPicPr>
          <p:cNvPr id="3" name="Picture 2">
            <a:extLst>
              <a:ext uri="{FF2B5EF4-FFF2-40B4-BE49-F238E27FC236}">
                <a16:creationId xmlns:a16="http://schemas.microsoft.com/office/drawing/2014/main" id="{4901E067-15E6-6B82-3810-56935675D5EE}"/>
              </a:ext>
            </a:extLst>
          </p:cNvPr>
          <p:cNvPicPr>
            <a:picLocks noChangeAspect="1"/>
          </p:cNvPicPr>
          <p:nvPr/>
        </p:nvPicPr>
        <p:blipFill rotWithShape="1">
          <a:blip r:embed="rId3"/>
          <a:srcRect l="31464" t="40325" r="20894" b="26143"/>
          <a:stretch/>
        </p:blipFill>
        <p:spPr>
          <a:xfrm>
            <a:off x="253146" y="1338146"/>
            <a:ext cx="8637707" cy="3419708"/>
          </a:xfrm>
          <a:prstGeom prst="rect">
            <a:avLst/>
          </a:prstGeom>
        </p:spPr>
      </p:pic>
    </p:spTree>
    <p:extLst>
      <p:ext uri="{BB962C8B-B14F-4D97-AF65-F5344CB8AC3E}">
        <p14:creationId xmlns:p14="http://schemas.microsoft.com/office/powerpoint/2010/main" val="1411488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211"/>
        <p:cNvGrpSpPr/>
        <p:nvPr/>
      </p:nvGrpSpPr>
      <p:grpSpPr>
        <a:xfrm>
          <a:off x="0" y="0"/>
          <a:ext cx="0" cy="0"/>
          <a:chOff x="0" y="0"/>
          <a:chExt cx="0" cy="0"/>
        </a:xfrm>
      </p:grpSpPr>
      <p:sp>
        <p:nvSpPr>
          <p:cNvPr id="212" name="Google Shape;212;p27"/>
          <p:cNvSpPr txBox="1">
            <a:spLocks noGrp="1"/>
          </p:cNvSpPr>
          <p:nvPr>
            <p:ph type="ctrTitle"/>
          </p:nvPr>
        </p:nvSpPr>
        <p:spPr>
          <a:xfrm>
            <a:off x="311708" y="1545450"/>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endParaRPr sz="4800" b="1"/>
          </a:p>
          <a:p>
            <a:pPr marL="0" lvl="0" indent="0" algn="ctr" rtl="0">
              <a:spcBef>
                <a:spcPts val="0"/>
              </a:spcBef>
              <a:spcAft>
                <a:spcPts val="0"/>
              </a:spcAft>
              <a:buNone/>
            </a:pPr>
            <a:r>
              <a:rPr lang="en" sz="4800" b="1"/>
              <a:t>End of presentation.</a:t>
            </a:r>
            <a:endParaRPr sz="4800" b="1"/>
          </a:p>
          <a:p>
            <a:pPr marL="0" lvl="0" indent="0" algn="ctr" rtl="0">
              <a:spcBef>
                <a:spcPts val="0"/>
              </a:spcBef>
              <a:spcAft>
                <a:spcPts val="0"/>
              </a:spcAft>
              <a:buNone/>
            </a:pPr>
            <a:r>
              <a:rPr lang="en" sz="4800" b="1"/>
              <a:t>Thank you!</a:t>
            </a:r>
            <a:endParaRPr sz="48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9"/>
        <p:cNvGrpSpPr/>
        <p:nvPr/>
      </p:nvGrpSpPr>
      <p:grpSpPr>
        <a:xfrm>
          <a:off x="0" y="0"/>
          <a:ext cx="0" cy="0"/>
          <a:chOff x="0" y="0"/>
          <a:chExt cx="0" cy="0"/>
        </a:xfrm>
      </p:grpSpPr>
      <p:sp>
        <p:nvSpPr>
          <p:cNvPr id="2" name="Oval 1">
            <a:extLst>
              <a:ext uri="{FF2B5EF4-FFF2-40B4-BE49-F238E27FC236}">
                <a16:creationId xmlns:a16="http://schemas.microsoft.com/office/drawing/2014/main" id="{DA23D3AC-2B24-714F-1D0D-36D966D9BFAF}"/>
              </a:ext>
            </a:extLst>
          </p:cNvPr>
          <p:cNvSpPr/>
          <p:nvPr/>
        </p:nvSpPr>
        <p:spPr>
          <a:xfrm>
            <a:off x="5550097" y="1327368"/>
            <a:ext cx="3067106" cy="1197791"/>
          </a:xfrm>
          <a:prstGeom prst="ellipse">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2">
                    <a:lumMod val="10000"/>
                  </a:schemeClr>
                </a:solidFill>
              </a:rPr>
              <a:t>ECONOMICS</a:t>
            </a:r>
          </a:p>
          <a:p>
            <a:pPr algn="ctr"/>
            <a:r>
              <a:rPr lang="en-US" dirty="0">
                <a:solidFill>
                  <a:schemeClr val="tx2">
                    <a:lumMod val="10000"/>
                  </a:schemeClr>
                </a:solidFill>
              </a:rPr>
              <a:t>Managing our resources</a:t>
            </a:r>
          </a:p>
        </p:txBody>
      </p:sp>
      <p:sp>
        <p:nvSpPr>
          <p:cNvPr id="3" name="Plus Sign 2">
            <a:extLst>
              <a:ext uri="{FF2B5EF4-FFF2-40B4-BE49-F238E27FC236}">
                <a16:creationId xmlns:a16="http://schemas.microsoft.com/office/drawing/2014/main" id="{E02A43F5-E17B-7961-9655-546D6B4F00E6}"/>
              </a:ext>
            </a:extLst>
          </p:cNvPr>
          <p:cNvSpPr/>
          <p:nvPr/>
        </p:nvSpPr>
        <p:spPr>
          <a:xfrm>
            <a:off x="4125204" y="1480951"/>
            <a:ext cx="893591" cy="90233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56425D0-10C3-CB85-1D8F-91C3E0754B38}"/>
              </a:ext>
            </a:extLst>
          </p:cNvPr>
          <p:cNvSpPr/>
          <p:nvPr/>
        </p:nvSpPr>
        <p:spPr>
          <a:xfrm>
            <a:off x="4395906" y="3143750"/>
            <a:ext cx="3067106" cy="1197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t>GOVERNANCE</a:t>
            </a:r>
          </a:p>
          <a:p>
            <a:pPr algn="ctr"/>
            <a:r>
              <a:rPr lang="en-US" dirty="0"/>
              <a:t>Enabling development</a:t>
            </a:r>
          </a:p>
        </p:txBody>
      </p:sp>
      <p:sp>
        <p:nvSpPr>
          <p:cNvPr id="5" name="Equals 4">
            <a:extLst>
              <a:ext uri="{FF2B5EF4-FFF2-40B4-BE49-F238E27FC236}">
                <a16:creationId xmlns:a16="http://schemas.microsoft.com/office/drawing/2014/main" id="{17239373-4AA9-51F0-4FC3-29A4D693CF85}"/>
              </a:ext>
            </a:extLst>
          </p:cNvPr>
          <p:cNvSpPr/>
          <p:nvPr/>
        </p:nvSpPr>
        <p:spPr>
          <a:xfrm>
            <a:off x="3034197" y="3571452"/>
            <a:ext cx="822484" cy="50307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a:extLst>
              <a:ext uri="{FF2B5EF4-FFF2-40B4-BE49-F238E27FC236}">
                <a16:creationId xmlns:a16="http://schemas.microsoft.com/office/drawing/2014/main" id="{612DDA13-94A8-DD02-8DBE-CCB84033BC8C}"/>
              </a:ext>
            </a:extLst>
          </p:cNvPr>
          <p:cNvSpPr/>
          <p:nvPr/>
        </p:nvSpPr>
        <p:spPr>
          <a:xfrm>
            <a:off x="683787" y="1327367"/>
            <a:ext cx="3067106" cy="1197791"/>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2">
                    <a:lumMod val="10000"/>
                  </a:schemeClr>
                </a:solidFill>
              </a:rPr>
              <a:t>POLITICS</a:t>
            </a:r>
          </a:p>
          <a:p>
            <a:pPr algn="ctr"/>
            <a:r>
              <a:rPr lang="en-US" dirty="0">
                <a:solidFill>
                  <a:schemeClr val="tx2">
                    <a:lumMod val="10000"/>
                  </a:schemeClr>
                </a:solidFill>
              </a:rPr>
              <a:t>Managing our power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9"/>
        <p:cNvGrpSpPr/>
        <p:nvPr/>
      </p:nvGrpSpPr>
      <p:grpSpPr>
        <a:xfrm>
          <a:off x="0" y="0"/>
          <a:ext cx="0" cy="0"/>
          <a:chOff x="0" y="0"/>
          <a:chExt cx="0" cy="0"/>
        </a:xfrm>
      </p:grpSpPr>
      <p:sp>
        <p:nvSpPr>
          <p:cNvPr id="60" name="Google Shape;60;p14"/>
          <p:cNvSpPr txBox="1"/>
          <p:nvPr/>
        </p:nvSpPr>
        <p:spPr>
          <a:xfrm>
            <a:off x="348600" y="174325"/>
            <a:ext cx="8446800" cy="89252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dirty="0"/>
              <a:t>PRIMARY CHALLENGE IN LOCAL FINANCIAL MANAGEMENT TODAY</a:t>
            </a:r>
            <a:endParaRPr sz="2300" b="1" dirty="0"/>
          </a:p>
        </p:txBody>
      </p:sp>
      <p:pic>
        <p:nvPicPr>
          <p:cNvPr id="4" name="Picture 3">
            <a:extLst>
              <a:ext uri="{FF2B5EF4-FFF2-40B4-BE49-F238E27FC236}">
                <a16:creationId xmlns:a16="http://schemas.microsoft.com/office/drawing/2014/main" id="{4C0ACB1A-5526-1F5E-3CEA-544C91C06F3B}"/>
              </a:ext>
            </a:extLst>
          </p:cNvPr>
          <p:cNvPicPr>
            <a:picLocks noChangeAspect="1"/>
          </p:cNvPicPr>
          <p:nvPr/>
        </p:nvPicPr>
        <p:blipFill rotWithShape="1">
          <a:blip r:embed="rId3"/>
          <a:srcRect l="14471" t="28184" r="18374" b="47823"/>
          <a:stretch/>
        </p:blipFill>
        <p:spPr>
          <a:xfrm>
            <a:off x="289931" y="1428817"/>
            <a:ext cx="5687123" cy="1142933"/>
          </a:xfrm>
          <a:prstGeom prst="rect">
            <a:avLst/>
          </a:prstGeom>
        </p:spPr>
      </p:pic>
      <p:pic>
        <p:nvPicPr>
          <p:cNvPr id="6" name="Picture 5" descr="Text, letter&#10;&#10;Description automatically generated">
            <a:extLst>
              <a:ext uri="{FF2B5EF4-FFF2-40B4-BE49-F238E27FC236}">
                <a16:creationId xmlns:a16="http://schemas.microsoft.com/office/drawing/2014/main" id="{CAAF665A-6F67-D76C-7666-7FB272B022CF}"/>
              </a:ext>
            </a:extLst>
          </p:cNvPr>
          <p:cNvPicPr>
            <a:picLocks noChangeAspect="1"/>
          </p:cNvPicPr>
          <p:nvPr/>
        </p:nvPicPr>
        <p:blipFill rotWithShape="1">
          <a:blip r:embed="rId4"/>
          <a:srcRect t="25441" b="59097"/>
          <a:stretch/>
        </p:blipFill>
        <p:spPr>
          <a:xfrm>
            <a:off x="2561436" y="3151244"/>
            <a:ext cx="6159480" cy="1346504"/>
          </a:xfrm>
          <a:prstGeom prst="rect">
            <a:avLst/>
          </a:prstGeom>
        </p:spPr>
      </p:pic>
      <p:sp>
        <p:nvSpPr>
          <p:cNvPr id="7" name="TextBox 6">
            <a:extLst>
              <a:ext uri="{FF2B5EF4-FFF2-40B4-BE49-F238E27FC236}">
                <a16:creationId xmlns:a16="http://schemas.microsoft.com/office/drawing/2014/main" id="{1EE98660-FFE1-1E98-DBA9-6C293CA1134E}"/>
              </a:ext>
            </a:extLst>
          </p:cNvPr>
          <p:cNvSpPr txBox="1"/>
          <p:nvPr/>
        </p:nvSpPr>
        <p:spPr>
          <a:xfrm>
            <a:off x="6125737" y="1646340"/>
            <a:ext cx="2461507" cy="707886"/>
          </a:xfrm>
          <a:prstGeom prst="rect">
            <a:avLst/>
          </a:prstGeom>
          <a:noFill/>
        </p:spPr>
        <p:txBody>
          <a:bodyPr wrap="square" rtlCol="0">
            <a:spAutoFit/>
          </a:bodyPr>
          <a:lstStyle/>
          <a:p>
            <a:r>
              <a:rPr lang="en-US" sz="2000" dirty="0"/>
              <a:t>Managing limited resources…</a:t>
            </a:r>
          </a:p>
        </p:txBody>
      </p:sp>
      <p:sp>
        <p:nvSpPr>
          <p:cNvPr id="8" name="TextBox 7">
            <a:extLst>
              <a:ext uri="{FF2B5EF4-FFF2-40B4-BE49-F238E27FC236}">
                <a16:creationId xmlns:a16="http://schemas.microsoft.com/office/drawing/2014/main" id="{9F103E29-E0F5-6B06-1D90-76EC755A905F}"/>
              </a:ext>
            </a:extLst>
          </p:cNvPr>
          <p:cNvSpPr txBox="1"/>
          <p:nvPr/>
        </p:nvSpPr>
        <p:spPr>
          <a:xfrm>
            <a:off x="289931" y="3151244"/>
            <a:ext cx="2461507" cy="1631216"/>
          </a:xfrm>
          <a:prstGeom prst="rect">
            <a:avLst/>
          </a:prstGeom>
          <a:noFill/>
        </p:spPr>
        <p:txBody>
          <a:bodyPr wrap="square" rtlCol="0">
            <a:spAutoFit/>
          </a:bodyPr>
          <a:lstStyle/>
          <a:p>
            <a:r>
              <a:rPr lang="en-US" sz="2000" dirty="0"/>
              <a:t>…to provide for expanding</a:t>
            </a:r>
          </a:p>
          <a:p>
            <a:r>
              <a:rPr lang="en-US" sz="2000" dirty="0"/>
              <a:t>and growing demand for </a:t>
            </a:r>
          </a:p>
          <a:p>
            <a:r>
              <a:rPr lang="en-US" sz="2000" dirty="0"/>
              <a:t>local services.</a:t>
            </a:r>
          </a:p>
        </p:txBody>
      </p:sp>
    </p:spTree>
    <p:extLst>
      <p:ext uri="{BB962C8B-B14F-4D97-AF65-F5344CB8AC3E}">
        <p14:creationId xmlns:p14="http://schemas.microsoft.com/office/powerpoint/2010/main" val="3928943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9"/>
        <p:cNvGrpSpPr/>
        <p:nvPr/>
      </p:nvGrpSpPr>
      <p:grpSpPr>
        <a:xfrm>
          <a:off x="0" y="0"/>
          <a:ext cx="0" cy="0"/>
          <a:chOff x="0" y="0"/>
          <a:chExt cx="0" cy="0"/>
        </a:xfrm>
      </p:grpSpPr>
      <p:sp>
        <p:nvSpPr>
          <p:cNvPr id="60" name="Google Shape;60;p14"/>
          <p:cNvSpPr txBox="1"/>
          <p:nvPr/>
        </p:nvSpPr>
        <p:spPr>
          <a:xfrm>
            <a:off x="348600" y="174325"/>
            <a:ext cx="84468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a:t>THE FUNCTIONAL GOVERNMENT</a:t>
            </a:r>
            <a:endParaRPr sz="2300" b="1"/>
          </a:p>
        </p:txBody>
      </p:sp>
      <p:pic>
        <p:nvPicPr>
          <p:cNvPr id="61" name="Google Shape;61;p14"/>
          <p:cNvPicPr preferRelativeResize="0"/>
          <p:nvPr/>
        </p:nvPicPr>
        <p:blipFill>
          <a:blip r:embed="rId3">
            <a:alphaModFix/>
          </a:blip>
          <a:stretch>
            <a:fillRect/>
          </a:stretch>
        </p:blipFill>
        <p:spPr>
          <a:xfrm>
            <a:off x="1839798" y="965775"/>
            <a:ext cx="5464423" cy="1605975"/>
          </a:xfrm>
          <a:prstGeom prst="rect">
            <a:avLst/>
          </a:prstGeom>
          <a:noFill/>
          <a:ln>
            <a:noFill/>
          </a:ln>
        </p:spPr>
      </p:pic>
      <p:sp>
        <p:nvSpPr>
          <p:cNvPr id="62" name="Google Shape;62;p14"/>
          <p:cNvSpPr txBox="1"/>
          <p:nvPr/>
        </p:nvSpPr>
        <p:spPr>
          <a:xfrm>
            <a:off x="2936488" y="2814425"/>
            <a:ext cx="2983725"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t>Paradigm shift in the LGU’s role</a:t>
            </a:r>
            <a:endParaRPr b="1" dirty="0"/>
          </a:p>
        </p:txBody>
      </p:sp>
      <p:sp>
        <p:nvSpPr>
          <p:cNvPr id="63" name="Google Shape;63;p14"/>
          <p:cNvSpPr txBox="1"/>
          <p:nvPr/>
        </p:nvSpPr>
        <p:spPr>
          <a:xfrm>
            <a:off x="272450" y="3457300"/>
            <a:ext cx="3933900" cy="1262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a:t>Assisting the national government</a:t>
            </a:r>
            <a:endParaRPr/>
          </a:p>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
              <a:t>Implementing national laws &amp; regulations</a:t>
            </a:r>
            <a:endParaRPr/>
          </a:p>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
              <a:t>Ambivalence &amp; competition among LGUs</a:t>
            </a:r>
            <a:endParaRPr/>
          </a:p>
        </p:txBody>
      </p:sp>
      <p:cxnSp>
        <p:nvCxnSpPr>
          <p:cNvPr id="64" name="Google Shape;64;p14"/>
          <p:cNvCxnSpPr/>
          <p:nvPr/>
        </p:nvCxnSpPr>
        <p:spPr>
          <a:xfrm>
            <a:off x="4348650" y="3683500"/>
            <a:ext cx="446700" cy="0"/>
          </a:xfrm>
          <a:prstGeom prst="straightConnector1">
            <a:avLst/>
          </a:prstGeom>
          <a:noFill/>
          <a:ln w="9525" cap="flat" cmpd="sng">
            <a:solidFill>
              <a:schemeClr val="dk1"/>
            </a:solidFill>
            <a:prstDash val="solid"/>
            <a:round/>
            <a:headEnd type="none" w="med" len="med"/>
            <a:tailEnd type="triangle" w="med" len="med"/>
          </a:ln>
        </p:spPr>
      </p:cxnSp>
      <p:cxnSp>
        <p:nvCxnSpPr>
          <p:cNvPr id="65" name="Google Shape;65;p14"/>
          <p:cNvCxnSpPr/>
          <p:nvPr/>
        </p:nvCxnSpPr>
        <p:spPr>
          <a:xfrm>
            <a:off x="4348650" y="4088350"/>
            <a:ext cx="446700" cy="0"/>
          </a:xfrm>
          <a:prstGeom prst="straightConnector1">
            <a:avLst/>
          </a:prstGeom>
          <a:noFill/>
          <a:ln w="9525" cap="flat" cmpd="sng">
            <a:solidFill>
              <a:schemeClr val="dk1"/>
            </a:solidFill>
            <a:prstDash val="solid"/>
            <a:round/>
            <a:headEnd type="none" w="med" len="med"/>
            <a:tailEnd type="triangle" w="med" len="med"/>
          </a:ln>
        </p:spPr>
      </p:cxnSp>
      <p:cxnSp>
        <p:nvCxnSpPr>
          <p:cNvPr id="66" name="Google Shape;66;p14"/>
          <p:cNvCxnSpPr/>
          <p:nvPr/>
        </p:nvCxnSpPr>
        <p:spPr>
          <a:xfrm>
            <a:off x="4348625" y="4511375"/>
            <a:ext cx="446700" cy="0"/>
          </a:xfrm>
          <a:prstGeom prst="straightConnector1">
            <a:avLst/>
          </a:prstGeom>
          <a:noFill/>
          <a:ln w="9525" cap="flat" cmpd="sng">
            <a:solidFill>
              <a:schemeClr val="dk1"/>
            </a:solidFill>
            <a:prstDash val="solid"/>
            <a:round/>
            <a:headEnd type="none" w="med" len="med"/>
            <a:tailEnd type="triangle" w="med" len="med"/>
          </a:ln>
        </p:spPr>
      </p:cxnSp>
      <p:sp>
        <p:nvSpPr>
          <p:cNvPr id="67" name="Google Shape;67;p14"/>
          <p:cNvSpPr txBox="1"/>
          <p:nvPr/>
        </p:nvSpPr>
        <p:spPr>
          <a:xfrm>
            <a:off x="4990800" y="3457300"/>
            <a:ext cx="3933900" cy="1262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a:t>Taking the lead in service delivery</a:t>
            </a:r>
            <a:endParaRPr/>
          </a:p>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
              <a:t>LGU-driven policies and protocols</a:t>
            </a:r>
            <a:endParaRPr/>
          </a:p>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
              <a:t>“Big brother” mentality</a:t>
            </a:r>
            <a:endParaRPr/>
          </a:p>
        </p:txBody>
      </p:sp>
    </p:spTree>
    <p:extLst>
      <p:ext uri="{BB962C8B-B14F-4D97-AF65-F5344CB8AC3E}">
        <p14:creationId xmlns:p14="http://schemas.microsoft.com/office/powerpoint/2010/main" val="444346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8"/>
        <p:cNvGrpSpPr/>
        <p:nvPr/>
      </p:nvGrpSpPr>
      <p:grpSpPr>
        <a:xfrm>
          <a:off x="0" y="0"/>
          <a:ext cx="0" cy="0"/>
          <a:chOff x="0" y="0"/>
          <a:chExt cx="0" cy="0"/>
        </a:xfrm>
      </p:grpSpPr>
      <p:sp>
        <p:nvSpPr>
          <p:cNvPr id="79" name="Google Shape;79;p16"/>
          <p:cNvSpPr txBox="1"/>
          <p:nvPr/>
        </p:nvSpPr>
        <p:spPr>
          <a:xfrm>
            <a:off x="348600" y="174325"/>
            <a:ext cx="84468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a:t>BASIC OBLIGATIONS OF LGUs UNDER THE LG CODE</a:t>
            </a:r>
            <a:endParaRPr sz="2300" b="1"/>
          </a:p>
        </p:txBody>
      </p:sp>
      <p:sp>
        <p:nvSpPr>
          <p:cNvPr id="80" name="Google Shape;80;p16"/>
          <p:cNvSpPr/>
          <p:nvPr/>
        </p:nvSpPr>
        <p:spPr>
          <a:xfrm>
            <a:off x="383875" y="1211700"/>
            <a:ext cx="2424300" cy="1616400"/>
          </a:xfrm>
          <a:prstGeom prst="ellipse">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t>General supervision over LGU programs and projects</a:t>
            </a:r>
            <a:endParaRPr sz="1300" b="1"/>
          </a:p>
        </p:txBody>
      </p:sp>
      <p:sp>
        <p:nvSpPr>
          <p:cNvPr id="81" name="Google Shape;81;p16"/>
          <p:cNvSpPr/>
          <p:nvPr/>
        </p:nvSpPr>
        <p:spPr>
          <a:xfrm>
            <a:off x="1886750" y="2882400"/>
            <a:ext cx="2424300" cy="16164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t>Enactment and enforcement of ordinances</a:t>
            </a:r>
            <a:endParaRPr sz="1300" b="1"/>
          </a:p>
        </p:txBody>
      </p:sp>
      <p:sp>
        <p:nvSpPr>
          <p:cNvPr id="82" name="Google Shape;82;p16"/>
          <p:cNvSpPr/>
          <p:nvPr/>
        </p:nvSpPr>
        <p:spPr>
          <a:xfrm>
            <a:off x="6251275" y="1211700"/>
            <a:ext cx="2424300" cy="1616400"/>
          </a:xfrm>
          <a:prstGeom prst="ellipse">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t>Delivery of basic services and facilities to constituents</a:t>
            </a:r>
            <a:endParaRPr sz="1300" b="1"/>
          </a:p>
        </p:txBody>
      </p:sp>
      <p:sp>
        <p:nvSpPr>
          <p:cNvPr id="83" name="Google Shape;83;p16"/>
          <p:cNvSpPr/>
          <p:nvPr/>
        </p:nvSpPr>
        <p:spPr>
          <a:xfrm>
            <a:off x="4757975" y="2882400"/>
            <a:ext cx="2424300" cy="16164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t>Generation of resources and sources of revenue</a:t>
            </a:r>
            <a:endParaRPr sz="1300" b="1"/>
          </a:p>
        </p:txBody>
      </p:sp>
      <p:sp>
        <p:nvSpPr>
          <p:cNvPr id="84" name="Google Shape;84;p16"/>
          <p:cNvSpPr txBox="1"/>
          <p:nvPr/>
        </p:nvSpPr>
        <p:spPr>
          <a:xfrm>
            <a:off x="2808175" y="1942950"/>
            <a:ext cx="1275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Section 455(b)(1)</a:t>
            </a:r>
            <a:endParaRPr/>
          </a:p>
        </p:txBody>
      </p:sp>
      <p:sp>
        <p:nvSpPr>
          <p:cNvPr id="85" name="Google Shape;85;p16"/>
          <p:cNvSpPr txBox="1"/>
          <p:nvPr/>
        </p:nvSpPr>
        <p:spPr>
          <a:xfrm>
            <a:off x="840600" y="4098600"/>
            <a:ext cx="1275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Section 455(b)(2)</a:t>
            </a:r>
            <a:endParaRPr/>
          </a:p>
        </p:txBody>
      </p:sp>
      <p:sp>
        <p:nvSpPr>
          <p:cNvPr id="86" name="Google Shape;86;p16"/>
          <p:cNvSpPr txBox="1"/>
          <p:nvPr/>
        </p:nvSpPr>
        <p:spPr>
          <a:xfrm>
            <a:off x="7095450" y="4098600"/>
            <a:ext cx="1275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Section 455(b)(3)</a:t>
            </a:r>
            <a:endParaRPr/>
          </a:p>
        </p:txBody>
      </p:sp>
      <p:sp>
        <p:nvSpPr>
          <p:cNvPr id="87" name="Google Shape;87;p16"/>
          <p:cNvSpPr txBox="1"/>
          <p:nvPr/>
        </p:nvSpPr>
        <p:spPr>
          <a:xfrm>
            <a:off x="4976275" y="1727550"/>
            <a:ext cx="1275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Sections 17 and 455(b)(4)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1"/>
        <p:cNvGrpSpPr/>
        <p:nvPr/>
      </p:nvGrpSpPr>
      <p:grpSpPr>
        <a:xfrm>
          <a:off x="0" y="0"/>
          <a:ext cx="0" cy="0"/>
          <a:chOff x="0" y="0"/>
          <a:chExt cx="0" cy="0"/>
        </a:xfrm>
      </p:grpSpPr>
      <p:sp>
        <p:nvSpPr>
          <p:cNvPr id="92" name="Google Shape;92;p17"/>
          <p:cNvSpPr txBox="1"/>
          <p:nvPr/>
        </p:nvSpPr>
        <p:spPr>
          <a:xfrm>
            <a:off x="348600" y="174325"/>
            <a:ext cx="84468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a:t>INTER-LGU FUNCTIONS AND RELATIONS</a:t>
            </a:r>
            <a:endParaRPr sz="2300" b="1"/>
          </a:p>
        </p:txBody>
      </p:sp>
      <p:sp>
        <p:nvSpPr>
          <p:cNvPr id="93" name="Google Shape;93;p17"/>
          <p:cNvSpPr/>
          <p:nvPr/>
        </p:nvSpPr>
        <p:spPr>
          <a:xfrm>
            <a:off x="414075" y="1133325"/>
            <a:ext cx="3737700" cy="3454500"/>
          </a:xfrm>
          <a:prstGeom prst="ellipse">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p:nvPr/>
        </p:nvSpPr>
        <p:spPr>
          <a:xfrm>
            <a:off x="682725" y="1875475"/>
            <a:ext cx="3087600" cy="2853900"/>
          </a:xfrm>
          <a:prstGeom prst="ellipse">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p:nvPr/>
        </p:nvSpPr>
        <p:spPr>
          <a:xfrm>
            <a:off x="1167525" y="2771575"/>
            <a:ext cx="2118000" cy="1957800"/>
          </a:xfrm>
          <a:prstGeom prst="ellipse">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txBox="1"/>
          <p:nvPr/>
        </p:nvSpPr>
        <p:spPr>
          <a:xfrm>
            <a:off x="1580025" y="1340350"/>
            <a:ext cx="1405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PROVINCE</a:t>
            </a:r>
            <a:endParaRPr b="1"/>
          </a:p>
        </p:txBody>
      </p:sp>
      <p:sp>
        <p:nvSpPr>
          <p:cNvPr id="97" name="Google Shape;97;p17"/>
          <p:cNvSpPr txBox="1"/>
          <p:nvPr/>
        </p:nvSpPr>
        <p:spPr>
          <a:xfrm>
            <a:off x="1523625" y="2099150"/>
            <a:ext cx="1505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CITY / MUNICIPALITY</a:t>
            </a:r>
            <a:endParaRPr b="1"/>
          </a:p>
        </p:txBody>
      </p:sp>
      <p:sp>
        <p:nvSpPr>
          <p:cNvPr id="98" name="Google Shape;98;p17"/>
          <p:cNvSpPr txBox="1"/>
          <p:nvPr/>
        </p:nvSpPr>
        <p:spPr>
          <a:xfrm>
            <a:off x="1473675" y="3550375"/>
            <a:ext cx="1505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BARANGAY</a:t>
            </a:r>
            <a:endParaRPr b="1"/>
          </a:p>
        </p:txBody>
      </p:sp>
      <p:cxnSp>
        <p:nvCxnSpPr>
          <p:cNvPr id="99" name="Google Shape;99;p17"/>
          <p:cNvCxnSpPr/>
          <p:nvPr/>
        </p:nvCxnSpPr>
        <p:spPr>
          <a:xfrm>
            <a:off x="4391600" y="1547400"/>
            <a:ext cx="741000" cy="0"/>
          </a:xfrm>
          <a:prstGeom prst="straightConnector1">
            <a:avLst/>
          </a:prstGeom>
          <a:noFill/>
          <a:ln w="9525" cap="flat" cmpd="sng">
            <a:solidFill>
              <a:schemeClr val="dk2"/>
            </a:solidFill>
            <a:prstDash val="solid"/>
            <a:round/>
            <a:headEnd type="none" w="med" len="med"/>
            <a:tailEnd type="triangle" w="med" len="med"/>
          </a:ln>
        </p:spPr>
      </p:cxnSp>
      <p:cxnSp>
        <p:nvCxnSpPr>
          <p:cNvPr id="100" name="Google Shape;100;p17"/>
          <p:cNvCxnSpPr/>
          <p:nvPr/>
        </p:nvCxnSpPr>
        <p:spPr>
          <a:xfrm>
            <a:off x="4391600" y="2506200"/>
            <a:ext cx="741000" cy="0"/>
          </a:xfrm>
          <a:prstGeom prst="straightConnector1">
            <a:avLst/>
          </a:prstGeom>
          <a:noFill/>
          <a:ln w="9525" cap="flat" cmpd="sng">
            <a:solidFill>
              <a:schemeClr val="dk2"/>
            </a:solidFill>
            <a:prstDash val="solid"/>
            <a:round/>
            <a:headEnd type="none" w="med" len="med"/>
            <a:tailEnd type="triangle" w="med" len="med"/>
          </a:ln>
        </p:spPr>
      </p:cxnSp>
      <p:cxnSp>
        <p:nvCxnSpPr>
          <p:cNvPr id="101" name="Google Shape;101;p17"/>
          <p:cNvCxnSpPr/>
          <p:nvPr/>
        </p:nvCxnSpPr>
        <p:spPr>
          <a:xfrm>
            <a:off x="4391600" y="3890000"/>
            <a:ext cx="741000" cy="0"/>
          </a:xfrm>
          <a:prstGeom prst="straightConnector1">
            <a:avLst/>
          </a:prstGeom>
          <a:noFill/>
          <a:ln w="9525" cap="flat" cmpd="sng">
            <a:solidFill>
              <a:schemeClr val="dk2"/>
            </a:solidFill>
            <a:prstDash val="solid"/>
            <a:round/>
            <a:headEnd type="none" w="med" len="med"/>
            <a:tailEnd type="triangle" w="med" len="med"/>
          </a:ln>
        </p:spPr>
      </p:cxnSp>
      <p:sp>
        <p:nvSpPr>
          <p:cNvPr id="102" name="Google Shape;102;p17"/>
          <p:cNvSpPr txBox="1"/>
          <p:nvPr/>
        </p:nvSpPr>
        <p:spPr>
          <a:xfrm>
            <a:off x="5710150" y="3672375"/>
            <a:ext cx="26916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PH" sz="1200"/>
              <a:t>Primary planning and implementing unit and a</a:t>
            </a:r>
            <a:r>
              <a:rPr lang="en" sz="1200"/>
              <a:t>cts as first responders to the needs of the community</a:t>
            </a:r>
            <a:endParaRPr sz="1200"/>
          </a:p>
        </p:txBody>
      </p:sp>
      <p:sp>
        <p:nvSpPr>
          <p:cNvPr id="103" name="Google Shape;103;p17"/>
          <p:cNvSpPr txBox="1"/>
          <p:nvPr/>
        </p:nvSpPr>
        <p:spPr>
          <a:xfrm>
            <a:off x="5710150" y="1131750"/>
            <a:ext cx="2691600" cy="110796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t>Empowers and supervises component cities and municipalities</a:t>
            </a:r>
            <a:r>
              <a:rPr lang="en-PH" sz="1200"/>
              <a:t> (dynamic mechanism for developmental processes and effective governance)</a:t>
            </a:r>
            <a:endParaRPr sz="1200"/>
          </a:p>
        </p:txBody>
      </p:sp>
      <p:sp>
        <p:nvSpPr>
          <p:cNvPr id="104" name="Google Shape;104;p17"/>
          <p:cNvSpPr txBox="1"/>
          <p:nvPr/>
        </p:nvSpPr>
        <p:spPr>
          <a:xfrm>
            <a:off x="5840750" y="2156100"/>
            <a:ext cx="2691600"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t>Fulfills the primary responsibility of enforcing laws and ordinances, implementing local programs, and providing basic service delivery</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1"/>
        <p:cNvGrpSpPr/>
        <p:nvPr/>
      </p:nvGrpSpPr>
      <p:grpSpPr>
        <a:xfrm>
          <a:off x="0" y="0"/>
          <a:ext cx="0" cy="0"/>
          <a:chOff x="0" y="0"/>
          <a:chExt cx="0" cy="0"/>
        </a:xfrm>
      </p:grpSpPr>
      <p:sp>
        <p:nvSpPr>
          <p:cNvPr id="92" name="Google Shape;92;p17"/>
          <p:cNvSpPr txBox="1"/>
          <p:nvPr/>
        </p:nvSpPr>
        <p:spPr>
          <a:xfrm>
            <a:off x="348600" y="174325"/>
            <a:ext cx="8446800" cy="89252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dirty="0"/>
              <a:t>SGLG CRITERION: GOOD FISCAL OR FINANCIAL ADMINISTRATION</a:t>
            </a:r>
            <a:endParaRPr sz="2300" b="1" dirty="0"/>
          </a:p>
        </p:txBody>
      </p:sp>
      <p:sp>
        <p:nvSpPr>
          <p:cNvPr id="102" name="Google Shape;102;p17"/>
          <p:cNvSpPr txBox="1"/>
          <p:nvPr/>
        </p:nvSpPr>
        <p:spPr>
          <a:xfrm>
            <a:off x="4998720" y="1188027"/>
            <a:ext cx="3403030"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PH" sz="1200" dirty="0"/>
              <a:t>The covered indicators are as follows:</a:t>
            </a:r>
            <a:endParaRPr sz="1200" dirty="0"/>
          </a:p>
        </p:txBody>
      </p:sp>
      <p:sp>
        <p:nvSpPr>
          <p:cNvPr id="2" name="TextBox 1">
            <a:extLst>
              <a:ext uri="{FF2B5EF4-FFF2-40B4-BE49-F238E27FC236}">
                <a16:creationId xmlns:a16="http://schemas.microsoft.com/office/drawing/2014/main" id="{DD312B9A-D710-16A6-0F68-34A6CA835964}"/>
              </a:ext>
            </a:extLst>
          </p:cNvPr>
          <p:cNvSpPr txBox="1"/>
          <p:nvPr/>
        </p:nvSpPr>
        <p:spPr>
          <a:xfrm>
            <a:off x="348600" y="1188027"/>
            <a:ext cx="3528456" cy="2893100"/>
          </a:xfrm>
          <a:prstGeom prst="rect">
            <a:avLst/>
          </a:prstGeom>
          <a:noFill/>
        </p:spPr>
        <p:txBody>
          <a:bodyPr wrap="square" rtlCol="0">
            <a:spAutoFit/>
          </a:bodyPr>
          <a:lstStyle/>
          <a:p>
            <a:r>
              <a:rPr lang="en-PH" dirty="0"/>
              <a:t>This criterion refers to the condition where an LGU demonstrates positive and stable economic performance, and maintains, preserves and mandatorily upholds the practices of:</a:t>
            </a:r>
          </a:p>
          <a:p>
            <a:endParaRPr lang="en-PH" dirty="0"/>
          </a:p>
          <a:p>
            <a:pPr marL="285750" indent="-285750">
              <a:buFontTx/>
              <a:buChar char="-"/>
            </a:pPr>
            <a:r>
              <a:rPr lang="en-PH" dirty="0"/>
              <a:t>Fiscal discipline</a:t>
            </a:r>
          </a:p>
          <a:p>
            <a:pPr marL="285750" indent="-285750">
              <a:buFontTx/>
              <a:buChar char="-"/>
            </a:pPr>
            <a:r>
              <a:rPr lang="en-PH" dirty="0"/>
              <a:t>Sustainability</a:t>
            </a:r>
          </a:p>
          <a:p>
            <a:pPr marL="285750" indent="-285750">
              <a:buFontTx/>
              <a:buChar char="-"/>
            </a:pPr>
            <a:r>
              <a:rPr lang="en-PH" dirty="0"/>
              <a:t>Accountability and transparency</a:t>
            </a:r>
          </a:p>
          <a:p>
            <a:pPr marL="285750" indent="-285750">
              <a:buFontTx/>
              <a:buChar char="-"/>
            </a:pPr>
            <a:endParaRPr lang="en-PH" dirty="0"/>
          </a:p>
          <a:p>
            <a:r>
              <a:rPr lang="en-PH" dirty="0"/>
              <a:t>by adhering to pertinent budgeting laws, rules, and best practices in public financial management</a:t>
            </a:r>
          </a:p>
        </p:txBody>
      </p:sp>
      <p:sp>
        <p:nvSpPr>
          <p:cNvPr id="3" name="Rectangle: Rounded Corners 2">
            <a:extLst>
              <a:ext uri="{FF2B5EF4-FFF2-40B4-BE49-F238E27FC236}">
                <a16:creationId xmlns:a16="http://schemas.microsoft.com/office/drawing/2014/main" id="{97410581-C44A-3E8B-8215-2DB4140D174E}"/>
              </a:ext>
            </a:extLst>
          </p:cNvPr>
          <p:cNvSpPr/>
          <p:nvPr/>
        </p:nvSpPr>
        <p:spPr>
          <a:xfrm>
            <a:off x="5212810" y="1746295"/>
            <a:ext cx="2974848" cy="865632"/>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a:solidFill>
                  <a:schemeClr val="tx1"/>
                </a:solidFill>
              </a:rPr>
              <a:t>Issuance of an unqualified or qualified COA opinion in the immediately preceding year</a:t>
            </a:r>
          </a:p>
        </p:txBody>
      </p:sp>
      <p:sp>
        <p:nvSpPr>
          <p:cNvPr id="17" name="Rectangle: Rounded Corners 16">
            <a:extLst>
              <a:ext uri="{FF2B5EF4-FFF2-40B4-BE49-F238E27FC236}">
                <a16:creationId xmlns:a16="http://schemas.microsoft.com/office/drawing/2014/main" id="{E43BB7E8-BF13-B667-5CEF-32E21C38088D}"/>
              </a:ext>
            </a:extLst>
          </p:cNvPr>
          <p:cNvSpPr/>
          <p:nvPr/>
        </p:nvSpPr>
        <p:spPr>
          <a:xfrm>
            <a:off x="4774630" y="2800893"/>
            <a:ext cx="1925605" cy="865632"/>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a:solidFill>
                  <a:schemeClr val="tx1"/>
                </a:solidFill>
              </a:rPr>
              <a:t>FDP compliance for local budget and bids</a:t>
            </a:r>
          </a:p>
        </p:txBody>
      </p:sp>
      <p:sp>
        <p:nvSpPr>
          <p:cNvPr id="18" name="Rectangle: Rounded Corners 17">
            <a:extLst>
              <a:ext uri="{FF2B5EF4-FFF2-40B4-BE49-F238E27FC236}">
                <a16:creationId xmlns:a16="http://schemas.microsoft.com/office/drawing/2014/main" id="{E0049214-07F2-EA34-51A0-CB17D14A38AC}"/>
              </a:ext>
            </a:extLst>
          </p:cNvPr>
          <p:cNvSpPr/>
          <p:nvPr/>
        </p:nvSpPr>
        <p:spPr>
          <a:xfrm>
            <a:off x="6866229" y="2800893"/>
            <a:ext cx="1925605" cy="865632"/>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a:solidFill>
                  <a:schemeClr val="tx1"/>
                </a:solidFill>
              </a:rPr>
              <a:t>Local revenue collection growth</a:t>
            </a:r>
          </a:p>
        </p:txBody>
      </p:sp>
      <p:sp>
        <p:nvSpPr>
          <p:cNvPr id="19" name="Rectangle: Rounded Corners 18">
            <a:extLst>
              <a:ext uri="{FF2B5EF4-FFF2-40B4-BE49-F238E27FC236}">
                <a16:creationId xmlns:a16="http://schemas.microsoft.com/office/drawing/2014/main" id="{90641964-BE17-6463-5908-F3FD08EE1F1C}"/>
              </a:ext>
            </a:extLst>
          </p:cNvPr>
          <p:cNvSpPr/>
          <p:nvPr/>
        </p:nvSpPr>
        <p:spPr>
          <a:xfrm>
            <a:off x="5387247" y="3895668"/>
            <a:ext cx="2625975" cy="865632"/>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a:solidFill>
                  <a:schemeClr val="tx1"/>
                </a:solidFill>
              </a:rPr>
              <a:t>Utilization of 20% component of the IRA for local development projects</a:t>
            </a:r>
          </a:p>
        </p:txBody>
      </p:sp>
    </p:spTree>
    <p:extLst>
      <p:ext uri="{BB962C8B-B14F-4D97-AF65-F5344CB8AC3E}">
        <p14:creationId xmlns:p14="http://schemas.microsoft.com/office/powerpoint/2010/main" val="180648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1"/>
        <p:cNvGrpSpPr/>
        <p:nvPr/>
      </p:nvGrpSpPr>
      <p:grpSpPr>
        <a:xfrm>
          <a:off x="0" y="0"/>
          <a:ext cx="0" cy="0"/>
          <a:chOff x="0" y="0"/>
          <a:chExt cx="0" cy="0"/>
        </a:xfrm>
      </p:grpSpPr>
      <p:sp>
        <p:nvSpPr>
          <p:cNvPr id="92" name="Google Shape;92;p17"/>
          <p:cNvSpPr txBox="1"/>
          <p:nvPr/>
        </p:nvSpPr>
        <p:spPr>
          <a:xfrm>
            <a:off x="348600" y="174325"/>
            <a:ext cx="8446800" cy="89252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dirty="0"/>
              <a:t>SNAPSHOT OF LOCAL FINANCIAL ADMINISTRATION IN NORTH LUZON</a:t>
            </a:r>
            <a:endParaRPr sz="2300" b="1" dirty="0"/>
          </a:p>
        </p:txBody>
      </p:sp>
      <p:sp>
        <p:nvSpPr>
          <p:cNvPr id="102" name="Google Shape;102;p17"/>
          <p:cNvSpPr txBox="1"/>
          <p:nvPr/>
        </p:nvSpPr>
        <p:spPr>
          <a:xfrm>
            <a:off x="5452203" y="4682076"/>
            <a:ext cx="3403030"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PH" sz="1200" dirty="0"/>
              <a:t>Source: SGLG Consolidated GAR CY 2019</a:t>
            </a:r>
            <a:endParaRPr sz="1200" dirty="0"/>
          </a:p>
        </p:txBody>
      </p:sp>
      <p:graphicFrame>
        <p:nvGraphicFramePr>
          <p:cNvPr id="6" name="Chart 5">
            <a:extLst>
              <a:ext uri="{FF2B5EF4-FFF2-40B4-BE49-F238E27FC236}">
                <a16:creationId xmlns:a16="http://schemas.microsoft.com/office/drawing/2014/main" id="{ACFEE9DB-D28E-51BF-E051-8BF410BD9284}"/>
              </a:ext>
            </a:extLst>
          </p:cNvPr>
          <p:cNvGraphicFramePr/>
          <p:nvPr>
            <p:extLst>
              <p:ext uri="{D42A27DB-BD31-4B8C-83A1-F6EECF244321}">
                <p14:modId xmlns:p14="http://schemas.microsoft.com/office/powerpoint/2010/main" val="3235479761"/>
              </p:ext>
            </p:extLst>
          </p:nvPr>
        </p:nvGraphicFramePr>
        <p:xfrm>
          <a:off x="985024" y="1174520"/>
          <a:ext cx="7173951" cy="339988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A0B9BCF-B547-D1D6-E454-E9F5CC16B7D1}"/>
              </a:ext>
            </a:extLst>
          </p:cNvPr>
          <p:cNvSpPr txBox="1"/>
          <p:nvPr/>
        </p:nvSpPr>
        <p:spPr>
          <a:xfrm>
            <a:off x="1642947" y="4443598"/>
            <a:ext cx="1100252" cy="261610"/>
          </a:xfrm>
          <a:prstGeom prst="rect">
            <a:avLst/>
          </a:prstGeom>
          <a:noFill/>
        </p:spPr>
        <p:txBody>
          <a:bodyPr wrap="square" rtlCol="0">
            <a:spAutoFit/>
          </a:bodyPr>
          <a:lstStyle/>
          <a:p>
            <a:pPr algn="ctr"/>
            <a:r>
              <a:rPr lang="en-US" sz="1100" dirty="0">
                <a:solidFill>
                  <a:schemeClr val="tx1"/>
                </a:solidFill>
              </a:rPr>
              <a:t>45 out of 142</a:t>
            </a:r>
          </a:p>
        </p:txBody>
      </p:sp>
      <p:sp>
        <p:nvSpPr>
          <p:cNvPr id="3" name="TextBox 2">
            <a:extLst>
              <a:ext uri="{FF2B5EF4-FFF2-40B4-BE49-F238E27FC236}">
                <a16:creationId xmlns:a16="http://schemas.microsoft.com/office/drawing/2014/main" id="{263F7A3F-7048-DFE7-343B-F48AE922561E}"/>
              </a:ext>
            </a:extLst>
          </p:cNvPr>
          <p:cNvSpPr txBox="1"/>
          <p:nvPr/>
        </p:nvSpPr>
        <p:spPr>
          <a:xfrm>
            <a:off x="3319347" y="4454998"/>
            <a:ext cx="1100252" cy="261610"/>
          </a:xfrm>
          <a:prstGeom prst="rect">
            <a:avLst/>
          </a:prstGeom>
          <a:noFill/>
        </p:spPr>
        <p:txBody>
          <a:bodyPr wrap="square" rtlCol="0">
            <a:spAutoFit/>
          </a:bodyPr>
          <a:lstStyle/>
          <a:p>
            <a:pPr algn="ctr"/>
            <a:r>
              <a:rPr lang="en-US" sz="1100" dirty="0">
                <a:solidFill>
                  <a:schemeClr val="tx1"/>
                </a:solidFill>
              </a:rPr>
              <a:t>10 out of 73</a:t>
            </a:r>
          </a:p>
        </p:txBody>
      </p:sp>
      <p:sp>
        <p:nvSpPr>
          <p:cNvPr id="4" name="TextBox 3">
            <a:extLst>
              <a:ext uri="{FF2B5EF4-FFF2-40B4-BE49-F238E27FC236}">
                <a16:creationId xmlns:a16="http://schemas.microsoft.com/office/drawing/2014/main" id="{A347D930-D69B-DD0E-57B9-14A26D04AC07}"/>
              </a:ext>
            </a:extLst>
          </p:cNvPr>
          <p:cNvSpPr txBox="1"/>
          <p:nvPr/>
        </p:nvSpPr>
        <p:spPr>
          <a:xfrm>
            <a:off x="4995747" y="4454998"/>
            <a:ext cx="1100252" cy="261610"/>
          </a:xfrm>
          <a:prstGeom prst="rect">
            <a:avLst/>
          </a:prstGeom>
          <a:noFill/>
        </p:spPr>
        <p:txBody>
          <a:bodyPr wrap="square" rtlCol="0">
            <a:spAutoFit/>
          </a:bodyPr>
          <a:lstStyle/>
          <a:p>
            <a:pPr algn="ctr"/>
            <a:r>
              <a:rPr lang="en-US" sz="1100" dirty="0">
                <a:solidFill>
                  <a:schemeClr val="tx1"/>
                </a:solidFill>
              </a:rPr>
              <a:t>22 out of 114</a:t>
            </a:r>
          </a:p>
        </p:txBody>
      </p:sp>
      <p:sp>
        <p:nvSpPr>
          <p:cNvPr id="5" name="TextBox 4">
            <a:extLst>
              <a:ext uri="{FF2B5EF4-FFF2-40B4-BE49-F238E27FC236}">
                <a16:creationId xmlns:a16="http://schemas.microsoft.com/office/drawing/2014/main" id="{C762A4E3-E2D8-8D95-084A-3E6F0AB48E93}"/>
              </a:ext>
            </a:extLst>
          </p:cNvPr>
          <p:cNvSpPr txBox="1"/>
          <p:nvPr/>
        </p:nvSpPr>
        <p:spPr>
          <a:xfrm>
            <a:off x="6603592" y="4454998"/>
            <a:ext cx="1100252" cy="261610"/>
          </a:xfrm>
          <a:prstGeom prst="rect">
            <a:avLst/>
          </a:prstGeom>
          <a:noFill/>
        </p:spPr>
        <p:txBody>
          <a:bodyPr wrap="square" rtlCol="0">
            <a:spAutoFit/>
          </a:bodyPr>
          <a:lstStyle/>
          <a:p>
            <a:pPr algn="ctr"/>
            <a:r>
              <a:rPr lang="en-US" sz="1100" dirty="0">
                <a:solidFill>
                  <a:schemeClr val="tx1"/>
                </a:solidFill>
              </a:rPr>
              <a:t>12 out of 17</a:t>
            </a:r>
          </a:p>
        </p:txBody>
      </p:sp>
    </p:spTree>
    <p:extLst>
      <p:ext uri="{BB962C8B-B14F-4D97-AF65-F5344CB8AC3E}">
        <p14:creationId xmlns:p14="http://schemas.microsoft.com/office/powerpoint/2010/main" val="3007383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1"/>
        <p:cNvGrpSpPr/>
        <p:nvPr/>
      </p:nvGrpSpPr>
      <p:grpSpPr>
        <a:xfrm>
          <a:off x="0" y="0"/>
          <a:ext cx="0" cy="0"/>
          <a:chOff x="0" y="0"/>
          <a:chExt cx="0" cy="0"/>
        </a:xfrm>
      </p:grpSpPr>
      <p:sp>
        <p:nvSpPr>
          <p:cNvPr id="92" name="Google Shape;92;p17"/>
          <p:cNvSpPr txBox="1"/>
          <p:nvPr/>
        </p:nvSpPr>
        <p:spPr>
          <a:xfrm>
            <a:off x="348600" y="174325"/>
            <a:ext cx="8446800" cy="89252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dirty="0"/>
              <a:t>SNAPSHOT OF LOCAL FINANCIAL ADMINISTRATION IN NORTH LUZON</a:t>
            </a:r>
            <a:endParaRPr sz="2300" b="1" dirty="0"/>
          </a:p>
        </p:txBody>
      </p:sp>
      <p:sp>
        <p:nvSpPr>
          <p:cNvPr id="102" name="Google Shape;102;p17"/>
          <p:cNvSpPr txBox="1"/>
          <p:nvPr/>
        </p:nvSpPr>
        <p:spPr>
          <a:xfrm>
            <a:off x="5452203" y="4682076"/>
            <a:ext cx="3403030"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PH" sz="1200" dirty="0"/>
              <a:t>Source: SGLG Consolidated GAR CY 2019</a:t>
            </a:r>
            <a:endParaRPr sz="1200" dirty="0"/>
          </a:p>
        </p:txBody>
      </p:sp>
      <p:graphicFrame>
        <p:nvGraphicFramePr>
          <p:cNvPr id="6" name="Chart 5">
            <a:extLst>
              <a:ext uri="{FF2B5EF4-FFF2-40B4-BE49-F238E27FC236}">
                <a16:creationId xmlns:a16="http://schemas.microsoft.com/office/drawing/2014/main" id="{ACFEE9DB-D28E-51BF-E051-8BF410BD9284}"/>
              </a:ext>
            </a:extLst>
          </p:cNvPr>
          <p:cNvGraphicFramePr/>
          <p:nvPr>
            <p:extLst>
              <p:ext uri="{D42A27DB-BD31-4B8C-83A1-F6EECF244321}">
                <p14:modId xmlns:p14="http://schemas.microsoft.com/office/powerpoint/2010/main" val="2658271284"/>
              </p:ext>
            </p:extLst>
          </p:nvPr>
        </p:nvGraphicFramePr>
        <p:xfrm>
          <a:off x="985024" y="1174520"/>
          <a:ext cx="7173951" cy="33998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302994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TotalTime>
  <Words>3759</Words>
  <Application>Microsoft Office PowerPoint</Application>
  <PresentationFormat>On-screen Show (16:9)</PresentationFormat>
  <Paragraphs>179</Paragraphs>
  <Slides>16</Slides>
  <Notes>16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16</vt:i4>
      </vt:variant>
    </vt:vector>
  </HeadingPairs>
  <TitlesOfParts>
    <vt:vector size="18" baseType="lpstr">
      <vt:lpstr>Arial</vt:lpstr>
      <vt:lpstr>Simple Light</vt:lpstr>
      <vt:lpstr>Incentivizing Good Governance and Financial Administration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End of presentation.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of Local Governance Today</dc:title>
  <dc:creator>Iñaqui Mangahas</dc:creator>
  <cp:lastModifiedBy>Natblida</cp:lastModifiedBy>
  <cp:revision>23</cp:revision>
  <cp:lastPrinted>2022-04-26T05:42:45Z</cp:lastPrinted>
  <dcterms:modified xsi:type="dcterms:W3CDTF">2023-04-14T01:22:09Z</dcterms:modified>
</cp:coreProperties>
</file>